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6.xml" ContentType="application/vnd.openxmlformats-officedocument.theme+xml"/>
  <Override PartName="/ppt/slideLayouts/slideLayout11.xml" ContentType="application/vnd.openxmlformats-officedocument.presentationml.slideLayout+xml"/>
  <Override PartName="/ppt/theme/theme7.xml" ContentType="application/vnd.openxmlformats-officedocument.theme+xml"/>
  <Override PartName="/ppt/slideLayouts/slideLayout12.xml" ContentType="application/vnd.openxmlformats-officedocument.presentationml.slideLayout+xml"/>
  <Override PartName="/ppt/theme/theme8.xml" ContentType="application/vnd.openxmlformats-officedocument.theme+xml"/>
  <Override PartName="/ppt/slideLayouts/slideLayout13.xml" ContentType="application/vnd.openxmlformats-officedocument.presentationml.slideLayout+xml"/>
  <Override PartName="/ppt/theme/theme9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  <p:sldMasterId id="2147483671" r:id="rId2"/>
    <p:sldMasterId id="2147483673" r:id="rId3"/>
    <p:sldMasterId id="2147483677" r:id="rId4"/>
    <p:sldMasterId id="2147483681" r:id="rId5"/>
    <p:sldMasterId id="2147483684" r:id="rId6"/>
    <p:sldMasterId id="2147483687" r:id="rId7"/>
    <p:sldMasterId id="2147483689" r:id="rId8"/>
    <p:sldMasterId id="2147483691" r:id="rId9"/>
    <p:sldMasterId id="2147483693" r:id="rId10"/>
  </p:sldMasterIdLst>
  <p:notesMasterIdLst>
    <p:notesMasterId r:id="rId44"/>
  </p:notesMasterIdLst>
  <p:sldIdLst>
    <p:sldId id="268" r:id="rId11"/>
    <p:sldId id="269" r:id="rId12"/>
    <p:sldId id="270" r:id="rId13"/>
    <p:sldId id="271" r:id="rId14"/>
    <p:sldId id="279" r:id="rId15"/>
    <p:sldId id="284" r:id="rId16"/>
    <p:sldId id="280" r:id="rId17"/>
    <p:sldId id="281" r:id="rId18"/>
    <p:sldId id="282" r:id="rId19"/>
    <p:sldId id="283" r:id="rId20"/>
    <p:sldId id="278" r:id="rId21"/>
    <p:sldId id="276" r:id="rId22"/>
    <p:sldId id="263" r:id="rId23"/>
    <p:sldId id="277" r:id="rId24"/>
    <p:sldId id="286" r:id="rId25"/>
    <p:sldId id="289" r:id="rId26"/>
    <p:sldId id="290" r:id="rId27"/>
    <p:sldId id="291" r:id="rId28"/>
    <p:sldId id="287" r:id="rId29"/>
    <p:sldId id="288" r:id="rId30"/>
    <p:sldId id="272" r:id="rId31"/>
    <p:sldId id="273" r:id="rId32"/>
    <p:sldId id="274" r:id="rId33"/>
    <p:sldId id="275" r:id="rId34"/>
    <p:sldId id="261" r:id="rId35"/>
    <p:sldId id="266" r:id="rId36"/>
    <p:sldId id="267" r:id="rId37"/>
    <p:sldId id="292" r:id="rId38"/>
    <p:sldId id="260" r:id="rId39"/>
    <p:sldId id="293" r:id="rId40"/>
    <p:sldId id="294" r:id="rId41"/>
    <p:sldId id="295" r:id="rId42"/>
    <p:sldId id="297" r:id="rId43"/>
  </p:sldIdLst>
  <p:sldSz cx="9144000" cy="6858000" type="screen4x3"/>
  <p:notesSz cx="6858000" cy="9144000"/>
  <p:embeddedFontLst>
    <p:embeddedFont>
      <p:font typeface="Comic Sans MS" panose="030F0702030302020204" pitchFamily="66" charset="0"/>
      <p:regular r:id="rId45"/>
      <p:bold r:id="rId46"/>
      <p:italic r:id="rId47"/>
      <p:boldItalic r:id="rId48"/>
    </p:embeddedFont>
    <p:embeddedFont>
      <p:font typeface="Tahoma" panose="020B0604030504040204" pitchFamily="34" charset="0"/>
      <p:regular r:id="rId49"/>
      <p:bold r:id="rId50"/>
    </p:embeddedFont>
    <p:embeddedFont>
      <p:font typeface="Calibri" panose="020F0502020204030204" pitchFamily="34" charset="0"/>
      <p:regular r:id="rId51"/>
      <p:bold r:id="rId52"/>
      <p:italic r:id="rId53"/>
      <p:boldItalic r:id="rId54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33">
          <p15:clr>
            <a:srgbClr val="A4A3A4"/>
          </p15:clr>
        </p15:guide>
        <p15:guide id="2" pos="2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0000"/>
    <a:srgbClr val="CCECFF"/>
    <a:srgbClr val="FF99FF"/>
    <a:srgbClr val="FFFF99"/>
    <a:srgbClr val="000066"/>
    <a:srgbClr val="0000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94" y="60"/>
      </p:cViewPr>
      <p:guideLst>
        <p:guide orient="horz" pos="1333"/>
        <p:guide pos="24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96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font" Target="fonts/font3.fntdata"/><Relationship Id="rId50" Type="http://schemas.openxmlformats.org/officeDocument/2006/relationships/font" Target="fonts/font6.fntdata"/><Relationship Id="rId55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font" Target="fonts/font2.fntdata"/><Relationship Id="rId59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54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font" Target="fonts/font1.fntdata"/><Relationship Id="rId53" Type="http://schemas.openxmlformats.org/officeDocument/2006/relationships/font" Target="fonts/font9.fntdata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font" Target="fonts/font5.fntdata"/><Relationship Id="rId57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notesMaster" Target="notesMasters/notesMaster1.xml"/><Relationship Id="rId52" Type="http://schemas.openxmlformats.org/officeDocument/2006/relationships/font" Target="fonts/font8.fntdata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font" Target="fonts/font4.fntdata"/><Relationship Id="rId56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font" Target="fonts/font7.fntdata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E2ED619-C2F3-4F2F-88B5-877D85AF9D9E}" type="datetimeFigureOut">
              <a:rPr lang="en-US"/>
              <a:pPr>
                <a:defRPr/>
              </a:pPr>
              <a:t>5/3/2017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0E6F399-CBF9-44C3-8B48-C3465034A49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E6F399-CBF9-44C3-8B48-C3465034A499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904467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B914D0-F3B9-415D-97E4-9319C0EF10FC}" type="slidenum">
              <a:rPr kumimoji="0" lang="en-GB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altLang="en-US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78613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B914D0-F3B9-415D-97E4-9319C0EF10FC}" type="slidenum">
              <a:rPr kumimoji="0" lang="en-GB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altLang="en-US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9539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6B8DF64-0A01-4CB3-BC14-9539D4E495F3}" type="slidenum">
              <a:rPr kumimoji="0" lang="en-GB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altLang="en-US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42472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CB1A65B-8859-4A33-99FF-80480B605C35}" type="slidenum">
              <a:rPr kumimoji="0" lang="en-GB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altLang="en-US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82354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fld id="{06736615-86AA-434D-B9E0-6B094BE7A04B}" type="slidenum">
              <a:rPr lang="en-GB" altLang="en-US" sz="1200"/>
              <a:pPr eaLnBrk="1" hangingPunct="1"/>
              <a:t>26</a:t>
            </a:fld>
            <a:endParaRPr lang="en-GB" altLang="en-US" sz="1200"/>
          </a:p>
        </p:txBody>
      </p:sp>
    </p:spTree>
    <p:extLst>
      <p:ext uri="{BB962C8B-B14F-4D97-AF65-F5344CB8AC3E}">
        <p14:creationId xmlns:p14="http://schemas.microsoft.com/office/powerpoint/2010/main" val="9236278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D7FEE5-C0C2-44E0-A90A-5623C12A775B}" type="slidenum">
              <a:rPr kumimoji="0" lang="en-GB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23257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C1BCFE8-67CD-4C93-934E-C1A1FF7E71CD}" type="slidenum">
              <a:rPr kumimoji="0" lang="en-GB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90326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88C2BA-AD6C-45AD-ADE2-12F799573EDC}" type="slidenum">
              <a:rPr kumimoji="0" lang="en-GB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2261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E8DD2F2-1B43-42DF-B5BD-3107A808933D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6289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F2BED8E-FF4A-45C8-A7F8-F4AF67A637D5}" type="slidenum">
              <a:rPr kumimoji="0" lang="en-GB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4558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91EB1A-4FD7-4773-987A-2913C69262B5}" type="slidenum">
              <a:rPr kumimoji="0" lang="en-GB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altLang="en-US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7608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2C6745F-99F5-440B-98CC-D34128D39B03}" type="slidenum">
              <a:rPr kumimoji="0" lang="en-GB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altLang="en-US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9913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E939CF-5F38-4A2A-93C3-0D314594FDB8}" type="slidenum">
              <a:rPr kumimoji="0" lang="en-GB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altLang="en-US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31943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E189C1-11FB-4FC0-AEF3-2FB57DA2FA8B}" type="slidenum">
              <a:rPr kumimoji="0" lang="en-GB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altLang="en-US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42538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B914D0-F3B9-415D-97E4-9319C0EF10FC}" type="slidenum">
              <a:rPr kumimoji="0" lang="en-GB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altLang="en-US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13416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B914D0-F3B9-415D-97E4-9319C0EF10FC}" type="slidenum">
              <a:rPr kumimoji="0" lang="en-GB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altLang="en-US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4599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D36A-F650-4DC7-9D8B-41D611212327}" type="datetimeFigureOut">
              <a:rPr lang="en-GB" smtClean="0"/>
              <a:t>03/05/2017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301F0-3A8B-4262-8C8B-FF33CB39C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801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4267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7258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9369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523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4095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599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8519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9532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3340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398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5188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8008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8935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9851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1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2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71438" y="71438"/>
            <a:ext cx="9015412" cy="6719887"/>
          </a:xfrm>
          <a:prstGeom prst="rect">
            <a:avLst/>
          </a:prstGeom>
          <a:solidFill>
            <a:srgbClr val="FF99FF"/>
          </a:solidFill>
          <a:ln w="50800">
            <a:solidFill>
              <a:srgbClr val="FF00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3" r:id="rId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A500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ChangeArrowheads="1"/>
          </p:cNvSpPr>
          <p:nvPr userDrawn="1"/>
        </p:nvSpPr>
        <p:spPr bwMode="auto">
          <a:xfrm>
            <a:off x="71438" y="71438"/>
            <a:ext cx="9015412" cy="6719887"/>
          </a:xfrm>
          <a:prstGeom prst="rect">
            <a:avLst/>
          </a:prstGeom>
          <a:solidFill>
            <a:schemeClr val="accent1"/>
          </a:solidFill>
          <a:ln w="508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773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8"/>
          <p:cNvGrpSpPr>
            <a:grpSpLocks/>
          </p:cNvGrpSpPr>
          <p:nvPr userDrawn="1"/>
        </p:nvGrpSpPr>
        <p:grpSpPr bwMode="auto">
          <a:xfrm>
            <a:off x="2971800" y="127000"/>
            <a:ext cx="3200400" cy="482600"/>
            <a:chOff x="1872" y="80"/>
            <a:chExt cx="2016" cy="304"/>
          </a:xfrm>
        </p:grpSpPr>
        <p:sp>
          <p:nvSpPr>
            <p:cNvPr id="2054" name="AutoShape 7"/>
            <p:cNvSpPr>
              <a:spLocks noChangeArrowheads="1"/>
            </p:cNvSpPr>
            <p:nvPr userDrawn="1"/>
          </p:nvSpPr>
          <p:spPr bwMode="auto">
            <a:xfrm>
              <a:off x="1968" y="96"/>
              <a:ext cx="182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055" name="Text Box 2"/>
            <p:cNvSpPr txBox="1">
              <a:spLocks noChangeArrowheads="1"/>
            </p:cNvSpPr>
            <p:nvPr/>
          </p:nvSpPr>
          <p:spPr bwMode="auto">
            <a:xfrm>
              <a:off x="1872" y="80"/>
              <a:ext cx="20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68313" indent="-468313">
                <a:tabLst>
                  <a:tab pos="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50000"/>
                </a:spcBef>
                <a:buFont typeface="Wingdings" panose="05000000000000000000" pitchFamily="2" charset="2"/>
                <a:buNone/>
                <a:defRPr/>
              </a:pPr>
              <a:r>
                <a:rPr lang="en-GB" altLang="en-US" b="1">
                  <a:latin typeface="Comic Sans MS" panose="030F0702030302020204" pitchFamily="66" charset="0"/>
                </a:rPr>
                <a:t>Stationary Points</a:t>
              </a:r>
            </a:p>
          </p:txBody>
        </p:sp>
      </p:grpSp>
      <p:sp>
        <p:nvSpPr>
          <p:cNvPr id="2" name="Rectangle 1"/>
          <p:cNvSpPr/>
          <p:nvPr userDrawn="1"/>
        </p:nvSpPr>
        <p:spPr bwMode="auto">
          <a:xfrm>
            <a:off x="89848" y="64447"/>
            <a:ext cx="8944970" cy="6705600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308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4"/>
          <p:cNvSpPr>
            <a:spLocks noChangeArrowheads="1"/>
          </p:cNvSpPr>
          <p:nvPr userDrawn="1"/>
        </p:nvSpPr>
        <p:spPr bwMode="auto">
          <a:xfrm>
            <a:off x="28575" y="28575"/>
            <a:ext cx="9086850" cy="6800850"/>
          </a:xfrm>
          <a:prstGeom prst="rect">
            <a:avLst/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3734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>
            <a:spLocks noChangeArrowheads="1"/>
          </p:cNvSpPr>
          <p:nvPr userDrawn="1"/>
        </p:nvSpPr>
        <p:spPr bwMode="auto">
          <a:xfrm>
            <a:off x="122238" y="115888"/>
            <a:ext cx="8923337" cy="6610350"/>
          </a:xfrm>
          <a:prstGeom prst="rect">
            <a:avLst/>
          </a:prstGeom>
          <a:gradFill rotWithShape="1">
            <a:gsLst>
              <a:gs pos="0">
                <a:srgbClr val="99FF66"/>
              </a:gs>
              <a:gs pos="50000">
                <a:srgbClr val="99FF99"/>
              </a:gs>
              <a:gs pos="100000">
                <a:srgbClr val="99FF66"/>
              </a:gs>
            </a:gsLst>
            <a:lin ang="5400000" scaled="1"/>
          </a:gradFill>
          <a:ln w="63500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91669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59226" y="60960"/>
            <a:ext cx="9003324" cy="673842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3049905" y="109220"/>
            <a:ext cx="2954655" cy="457200"/>
            <a:chOff x="3049905" y="109220"/>
            <a:chExt cx="2954655" cy="457200"/>
          </a:xfrm>
        </p:grpSpPr>
        <p:sp>
          <p:nvSpPr>
            <p:cNvPr id="202755" name="AutoShape 3"/>
            <p:cNvSpPr>
              <a:spLocks noChangeArrowheads="1"/>
            </p:cNvSpPr>
            <p:nvPr/>
          </p:nvSpPr>
          <p:spPr bwMode="auto">
            <a:xfrm>
              <a:off x="3051074" y="121252"/>
              <a:ext cx="2953486" cy="430129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02756" name="Rectangle 4"/>
            <p:cNvSpPr>
              <a:spLocks noChangeArrowheads="1"/>
            </p:cNvSpPr>
            <p:nvPr/>
          </p:nvSpPr>
          <p:spPr bwMode="auto">
            <a:xfrm>
              <a:off x="3049905" y="109220"/>
              <a:ext cx="295465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>
                <a:buFont typeface="Wingdings" pitchFamily="2" charset="2"/>
                <a:buNone/>
                <a:tabLst>
                  <a:tab pos="679450" algn="l"/>
                  <a:tab pos="1800225" algn="l"/>
                  <a:tab pos="2520950" algn="l"/>
                </a:tabLst>
                <a:defRPr/>
              </a:pPr>
              <a:r>
                <a:rPr lang="en-US" sz="2400" b="1" dirty="0"/>
                <a:t>Binomial Problems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392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459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4"/>
          <p:cNvSpPr>
            <a:spLocks noChangeArrowheads="1"/>
          </p:cNvSpPr>
          <p:nvPr userDrawn="1"/>
        </p:nvSpPr>
        <p:spPr bwMode="auto">
          <a:xfrm>
            <a:off x="28575" y="28575"/>
            <a:ext cx="9086850" cy="6800850"/>
          </a:xfrm>
          <a:prstGeom prst="rect">
            <a:avLst/>
          </a:prstGeom>
          <a:noFill/>
          <a:ln w="635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6730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139700" y="128588"/>
            <a:ext cx="8875713" cy="6567487"/>
          </a:xfrm>
          <a:prstGeom prst="rect">
            <a:avLst/>
          </a:prstGeom>
          <a:solidFill>
            <a:srgbClr val="CCFFFF"/>
          </a:solidFill>
          <a:ln w="63500">
            <a:solidFill>
              <a:srgbClr val="008080"/>
            </a:solidFill>
            <a:miter lim="800000"/>
            <a:headEnd/>
            <a:tailEnd/>
          </a:ln>
        </p:spPr>
        <p:txBody>
          <a:bodyPr wrap="none" anchor="ctr"/>
          <a:lstStyle>
            <a:lvl1pPr algn="ctr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897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2"/>
          <p:cNvSpPr>
            <a:spLocks noChangeArrowheads="1"/>
          </p:cNvSpPr>
          <p:nvPr userDrawn="1"/>
        </p:nvSpPr>
        <p:spPr bwMode="auto">
          <a:xfrm>
            <a:off x="73025" y="49213"/>
            <a:ext cx="8985250" cy="67532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CC6600"/>
            </a:solidFill>
            <a:miter lim="800000"/>
            <a:headEnd/>
            <a:tailEnd/>
          </a:ln>
        </p:spPr>
        <p:txBody>
          <a:bodyPr wrap="none" anchor="ctr"/>
          <a:lstStyle>
            <a:lvl1pPr algn="ctr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algn="ctr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algn="ctr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algn="ctr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algn="ctr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89668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Learning%20to%20use%20Excel/ppt%205%20Cu%20Freq.xls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slide" Target="slide13.xml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.bin"/><Relationship Id="rId5" Type="http://schemas.openxmlformats.org/officeDocument/2006/relationships/slide" Target="slide12.xml"/><Relationship Id="rId4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Learning%20to%20use%20Excel/Ppt%207%20Scatter%20and%20Correlation.xls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hyperlink" Target="Learning%20to%20use%20Excel/Ppt%207%20Scatter%20and%20Correlation.xlsx#London!A1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Excel_Worksheet2.xlsx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2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13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7.emf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19.e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e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16.emf"/><Relationship Id="rId4" Type="http://schemas.openxmlformats.org/officeDocument/2006/relationships/image" Target="../media/image13.e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8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0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chartwellyorke.com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4" Type="http://schemas.openxmlformats.org/officeDocument/2006/relationships/hyperlink" Target="http://www.chartwellyorke.com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677652" y="3140049"/>
            <a:ext cx="3733800" cy="1077987"/>
            <a:chOff x="2677652" y="3140049"/>
            <a:chExt cx="3733800" cy="1077987"/>
          </a:xfrm>
        </p:grpSpPr>
        <p:sp>
          <p:nvSpPr>
            <p:cNvPr id="14343" name="AutoShape 10"/>
            <p:cNvSpPr>
              <a:spLocks noChangeArrowheads="1"/>
            </p:cNvSpPr>
            <p:nvPr/>
          </p:nvSpPr>
          <p:spPr bwMode="auto">
            <a:xfrm>
              <a:off x="2677652" y="3140049"/>
              <a:ext cx="3733800" cy="86375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75781" name="Rectangle 5"/>
            <p:cNvSpPr>
              <a:spLocks noChangeArrowheads="1"/>
            </p:cNvSpPr>
            <p:nvPr/>
          </p:nvSpPr>
          <p:spPr bwMode="auto">
            <a:xfrm>
              <a:off x="2677652" y="3265153"/>
              <a:ext cx="3708400" cy="952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211D69"/>
                  </a:solidFill>
                  <a:uLnTx/>
                  <a:uFillTx/>
                  <a:latin typeface="Comic Sans MS" pitchFamily="66" charset="0"/>
                  <a:ea typeface="+mn-ea"/>
                  <a:cs typeface="+mn-cs"/>
                </a:rPr>
                <a:t>Sample 1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65019" y="914343"/>
            <a:ext cx="7437580" cy="1872830"/>
            <a:chOff x="665019" y="914343"/>
            <a:chExt cx="7437580" cy="1872830"/>
          </a:xfrm>
        </p:grpSpPr>
        <p:sp>
          <p:nvSpPr>
            <p:cNvPr id="14341" name="AutoShape 7"/>
            <p:cNvSpPr>
              <a:spLocks noChangeArrowheads="1"/>
            </p:cNvSpPr>
            <p:nvPr/>
          </p:nvSpPr>
          <p:spPr bwMode="auto">
            <a:xfrm>
              <a:off x="665019" y="914343"/>
              <a:ext cx="7437580" cy="176196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665019" y="1157433"/>
              <a:ext cx="7437580" cy="1629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4000" b="1" dirty="0">
                  <a:solidFill>
                    <a:srgbClr val="211D69"/>
                  </a:solidFill>
                  <a:latin typeface="Comic Sans MS" pitchFamily="66" charset="0"/>
                </a:rPr>
                <a:t>“Teach A Level Maths”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211D69"/>
                  </a:solidFill>
                  <a:uLnTx/>
                  <a:uFillTx/>
                  <a:latin typeface="Comic Sans MS" pitchFamily="66" charset="0"/>
                  <a:ea typeface="+mn-ea"/>
                  <a:cs typeface="+mn-cs"/>
                </a:rPr>
                <a:t>Yr1/AS Statistics</a:t>
              </a:r>
            </a:p>
          </p:txBody>
        </p:sp>
      </p:grpSp>
      <p:sp>
        <p:nvSpPr>
          <p:cNvPr id="14340" name="Rectangle 9"/>
          <p:cNvSpPr>
            <a:spLocks noChangeArrowheads="1"/>
          </p:cNvSpPr>
          <p:nvPr/>
        </p:nvSpPr>
        <p:spPr bwMode="auto">
          <a:xfrm>
            <a:off x="6645275" y="6003925"/>
            <a:ext cx="18811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>
                <a:tab pos="1800225" algn="l"/>
                <a:tab pos="2520950" algn="l"/>
              </a:tabLst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© Christine Crisp</a:t>
            </a:r>
          </a:p>
        </p:txBody>
      </p:sp>
    </p:spTree>
    <p:extLst>
      <p:ext uri="{BB962C8B-B14F-4D97-AF65-F5344CB8AC3E}">
        <p14:creationId xmlns:p14="http://schemas.microsoft.com/office/powerpoint/2010/main" val="25041604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365125" y="301625"/>
            <a:ext cx="5468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We may have more than 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2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strata.</a:t>
            </a:r>
          </a:p>
        </p:txBody>
      </p:sp>
      <p:sp>
        <p:nvSpPr>
          <p:cNvPr id="20483" name="Rectangle 104"/>
          <p:cNvSpPr>
            <a:spLocks noChangeArrowheads="1"/>
          </p:cNvSpPr>
          <p:nvPr/>
        </p:nvSpPr>
        <p:spPr bwMode="auto">
          <a:xfrm>
            <a:off x="400050" y="788988"/>
            <a:ext cx="6296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534988" indent="-534988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34988" marR="0" lvl="0" indent="-5349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Suppose we include staff in the survey.  </a:t>
            </a:r>
          </a:p>
        </p:txBody>
      </p:sp>
      <p:sp>
        <p:nvSpPr>
          <p:cNvPr id="20484" name="Rectangle 135"/>
          <p:cNvSpPr>
            <a:spLocks noChangeArrowheads="1"/>
          </p:cNvSpPr>
          <p:nvPr/>
        </p:nvSpPr>
        <p:spPr bwMode="auto">
          <a:xfrm>
            <a:off x="547688" y="3330575"/>
            <a:ext cx="81946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 sample is to be stratified for both gender and student/staff.</a:t>
            </a:r>
          </a:p>
        </p:txBody>
      </p:sp>
      <p:sp>
        <p:nvSpPr>
          <p:cNvPr id="20485" name="Rectangle 136"/>
          <p:cNvSpPr>
            <a:spLocks noChangeArrowheads="1"/>
          </p:cNvSpPr>
          <p:nvPr/>
        </p:nvSpPr>
        <p:spPr bwMode="auto">
          <a:xfrm>
            <a:off x="547688" y="4100513"/>
            <a:ext cx="8194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How many male staff should be in a sample of 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40</a:t>
            </a:r>
            <a:r>
              <a:rPr kumimoji="0" lang="en-GB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?</a:t>
            </a:r>
          </a:p>
        </p:txBody>
      </p:sp>
      <p:sp>
        <p:nvSpPr>
          <p:cNvPr id="20486" name="Rectangle 137"/>
          <p:cNvSpPr>
            <a:spLocks noChangeArrowheads="1"/>
          </p:cNvSpPr>
          <p:nvPr/>
        </p:nvSpPr>
        <p:spPr bwMode="auto">
          <a:xfrm>
            <a:off x="547688" y="4559300"/>
            <a:ext cx="1552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Solution:</a:t>
            </a:r>
          </a:p>
        </p:txBody>
      </p:sp>
      <p:graphicFrame>
        <p:nvGraphicFramePr>
          <p:cNvPr id="444605" name="Group 189"/>
          <p:cNvGraphicFramePr>
            <a:graphicFrameLocks noGrp="1"/>
          </p:cNvGraphicFramePr>
          <p:nvPr/>
        </p:nvGraphicFramePr>
        <p:xfrm>
          <a:off x="1466850" y="1344613"/>
          <a:ext cx="6356350" cy="1928832"/>
        </p:xfrm>
        <a:graphic>
          <a:graphicData uri="http://schemas.openxmlformats.org/drawingml/2006/table">
            <a:tbl>
              <a:tblPr/>
              <a:tblGrid>
                <a:gridCol w="1589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90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9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90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93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Students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Staff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Total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Male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660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50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710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Female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540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70</a:t>
                      </a:r>
                      <a:endParaRPr kumimoji="0" lang="en-US" sz="2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610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9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Total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1200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1320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514" name="Rectangle 50"/>
          <p:cNvSpPr>
            <a:spLocks noChangeArrowheads="1"/>
          </p:cNvSpPr>
          <p:nvPr/>
        </p:nvSpPr>
        <p:spPr bwMode="auto">
          <a:xfrm>
            <a:off x="2100263" y="4529138"/>
            <a:ext cx="631348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There are 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50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male staff, so we need</a:t>
            </a:r>
          </a:p>
        </p:txBody>
      </p:sp>
      <p:sp>
        <p:nvSpPr>
          <p:cNvPr id="20515" name="Rectangle 53"/>
          <p:cNvSpPr>
            <a:spLocks noChangeArrowheads="1"/>
          </p:cNvSpPr>
          <p:nvPr/>
        </p:nvSpPr>
        <p:spPr bwMode="auto">
          <a:xfrm>
            <a:off x="3513138" y="5173663"/>
            <a:ext cx="9747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1320</a:t>
            </a:r>
          </a:p>
        </p:txBody>
      </p:sp>
      <p:grpSp>
        <p:nvGrpSpPr>
          <p:cNvPr id="20516" name="Group 60"/>
          <p:cNvGrpSpPr>
            <a:grpSpLocks/>
          </p:cNvGrpSpPr>
          <p:nvPr/>
        </p:nvGrpSpPr>
        <p:grpSpPr bwMode="auto">
          <a:xfrm>
            <a:off x="3640138" y="4894263"/>
            <a:ext cx="650875" cy="488950"/>
            <a:chOff x="2293" y="3083"/>
            <a:chExt cx="410" cy="308"/>
          </a:xfrm>
        </p:grpSpPr>
        <p:sp>
          <p:nvSpPr>
            <p:cNvPr id="20523" name="Rectangle 51"/>
            <p:cNvSpPr>
              <a:spLocks noChangeArrowheads="1"/>
            </p:cNvSpPr>
            <p:nvPr/>
          </p:nvSpPr>
          <p:spPr bwMode="auto">
            <a:xfrm>
              <a:off x="2312" y="3083"/>
              <a:ext cx="391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2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50</a:t>
              </a:r>
            </a:p>
          </p:txBody>
        </p:sp>
        <p:sp>
          <p:nvSpPr>
            <p:cNvPr id="20524" name="Line 54"/>
            <p:cNvSpPr>
              <a:spLocks noChangeShapeType="1"/>
            </p:cNvSpPr>
            <p:nvPr/>
          </p:nvSpPr>
          <p:spPr bwMode="auto">
            <a:xfrm>
              <a:off x="2293" y="3325"/>
              <a:ext cx="38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</p:grpSp>
      <p:sp>
        <p:nvSpPr>
          <p:cNvPr id="13" name="Rectangle 55"/>
          <p:cNvSpPr>
            <a:spLocks noChangeArrowheads="1"/>
          </p:cNvSpPr>
          <p:nvPr/>
        </p:nvSpPr>
        <p:spPr bwMode="auto">
          <a:xfrm>
            <a:off x="4305300" y="4981575"/>
            <a:ext cx="3397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  <a:sym typeface="Symbol" panose="05050102010706020507" pitchFamily="18" charset="2"/>
              </a:rPr>
              <a:t></a:t>
            </a:r>
          </a:p>
        </p:txBody>
      </p:sp>
      <p:sp>
        <p:nvSpPr>
          <p:cNvPr id="14" name="Rectangle 56"/>
          <p:cNvSpPr>
            <a:spLocks noChangeArrowheads="1"/>
          </p:cNvSpPr>
          <p:nvPr/>
        </p:nvSpPr>
        <p:spPr bwMode="auto">
          <a:xfrm>
            <a:off x="4645025" y="4981575"/>
            <a:ext cx="9747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40</a:t>
            </a:r>
          </a:p>
        </p:txBody>
      </p:sp>
      <p:sp>
        <p:nvSpPr>
          <p:cNvPr id="15" name="Rectangle 57"/>
          <p:cNvSpPr>
            <a:spLocks noChangeArrowheads="1"/>
          </p:cNvSpPr>
          <p:nvPr/>
        </p:nvSpPr>
        <p:spPr bwMode="auto">
          <a:xfrm>
            <a:off x="5168900" y="4981575"/>
            <a:ext cx="3397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  <a:sym typeface="Symbol" panose="05050102010706020507" pitchFamily="18" charset="2"/>
              </a:rPr>
              <a:t>=</a:t>
            </a:r>
          </a:p>
        </p:txBody>
      </p:sp>
      <p:sp>
        <p:nvSpPr>
          <p:cNvPr id="16" name="Rectangle 58"/>
          <p:cNvSpPr>
            <a:spLocks noChangeArrowheads="1"/>
          </p:cNvSpPr>
          <p:nvPr/>
        </p:nvSpPr>
        <p:spPr bwMode="auto">
          <a:xfrm>
            <a:off x="5497513" y="4999038"/>
            <a:ext cx="12509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1</a:t>
            </a:r>
            <a:r>
              <a:rPr kumimoji="0" lang="en-US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·51…</a:t>
            </a:r>
          </a:p>
        </p:txBody>
      </p:sp>
      <p:sp>
        <p:nvSpPr>
          <p:cNvPr id="17" name="Rectangle 59"/>
          <p:cNvSpPr>
            <a:spLocks noChangeArrowheads="1"/>
          </p:cNvSpPr>
          <p:nvPr/>
        </p:nvSpPr>
        <p:spPr bwMode="auto">
          <a:xfrm>
            <a:off x="549275" y="5521325"/>
            <a:ext cx="76088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We must have a whole number so we round to 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.</a:t>
            </a:r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auto">
          <a:xfrm>
            <a:off x="8729663" y="174625"/>
            <a:ext cx="204787" cy="317500"/>
          </a:xfrm>
          <a:prstGeom prst="star5">
            <a:avLst/>
          </a:prstGeom>
          <a:solidFill>
            <a:schemeClr val="accent1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9239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  <p:bldP spid="15" grpId="0" autoUpdateAnimBg="0"/>
      <p:bldP spid="16" grpId="0" autoUpdateAnimBg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40"/>
          <p:cNvGrpSpPr>
            <a:grpSpLocks/>
          </p:cNvGrpSpPr>
          <p:nvPr/>
        </p:nvGrpSpPr>
        <p:grpSpPr bwMode="auto">
          <a:xfrm>
            <a:off x="3479800" y="50800"/>
            <a:ext cx="2184400" cy="457200"/>
            <a:chOff x="2192" y="32"/>
            <a:chExt cx="1376" cy="288"/>
          </a:xfrm>
        </p:grpSpPr>
        <p:sp>
          <p:nvSpPr>
            <p:cNvPr id="22534" name="AutoShape 38"/>
            <p:cNvSpPr>
              <a:spLocks noChangeArrowheads="1"/>
            </p:cNvSpPr>
            <p:nvPr/>
          </p:nvSpPr>
          <p:spPr bwMode="auto">
            <a:xfrm>
              <a:off x="2272" y="48"/>
              <a:ext cx="1216" cy="256"/>
            </a:xfrm>
            <a:prstGeom prst="roundRect">
              <a:avLst>
                <a:gd name="adj" fmla="val 16667"/>
              </a:avLst>
            </a:prstGeom>
            <a:solidFill>
              <a:srgbClr val="33CC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22535" name="Rectangle 39"/>
            <p:cNvSpPr>
              <a:spLocks noChangeArrowheads="1"/>
            </p:cNvSpPr>
            <p:nvPr/>
          </p:nvSpPr>
          <p:spPr bwMode="auto">
            <a:xfrm>
              <a:off x="2192" y="32"/>
              <a:ext cx="13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marL="468313" indent="-468313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468313" marR="0" lvl="0" indent="-468313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panose="05000000000000000000" pitchFamily="2" charset="2"/>
                <a:buNone/>
                <a:tabLst>
                  <a:tab pos="1800225" algn="l"/>
                  <a:tab pos="2520950" algn="l"/>
                </a:tabLst>
                <a:defRPr/>
              </a:pPr>
              <a:r>
                <a:rPr kumimoji="0" lang="en-US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Histograms</a:t>
              </a:r>
            </a:p>
          </p:txBody>
        </p:sp>
      </p:grpSp>
      <p:sp>
        <p:nvSpPr>
          <p:cNvPr id="22531" name="Text Box 41"/>
          <p:cNvSpPr txBox="1">
            <a:spLocks noChangeArrowheads="1"/>
          </p:cNvSpPr>
          <p:nvPr/>
        </p:nvSpPr>
        <p:spPr bwMode="auto">
          <a:xfrm>
            <a:off x="872612" y="1137892"/>
            <a:ext cx="6840794" cy="48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06400" indent="-4064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06400" marR="0" lvl="0" indent="-406400" algn="ctr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Cumulative Frequency Diagrams</a:t>
            </a:r>
          </a:p>
        </p:txBody>
      </p:sp>
      <p:sp>
        <p:nvSpPr>
          <p:cNvPr id="304170" name="Text Box 42"/>
          <p:cNvSpPr txBox="1">
            <a:spLocks noChangeArrowheads="1"/>
          </p:cNvSpPr>
          <p:nvPr/>
        </p:nvSpPr>
        <p:spPr bwMode="auto">
          <a:xfrm>
            <a:off x="533400" y="1981200"/>
            <a:ext cx="7924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As well as explaining theory, the presentations show worked examples and set introductory exercises.  </a:t>
            </a:r>
          </a:p>
        </p:txBody>
      </p:sp>
      <p:sp>
        <p:nvSpPr>
          <p:cNvPr id="304171" name="Text Box 43"/>
          <p:cNvSpPr txBox="1">
            <a:spLocks noChangeArrowheads="1"/>
          </p:cNvSpPr>
          <p:nvPr/>
        </p:nvSpPr>
        <p:spPr bwMode="auto">
          <a:xfrm>
            <a:off x="533400" y="3181529"/>
            <a:ext cx="7924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This exercise is a simple example to introduce students to using Excel to draw a statistical diagram.  Solutions are given after the exercises.</a:t>
            </a:r>
          </a:p>
        </p:txBody>
      </p:sp>
    </p:spTree>
    <p:extLst>
      <p:ext uri="{BB962C8B-B14F-4D97-AF65-F5344CB8AC3E}">
        <p14:creationId xmlns:p14="http://schemas.microsoft.com/office/powerpoint/2010/main" val="2725425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70" grpId="0"/>
      <p:bldP spid="30417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2"/>
          <p:cNvSpPr>
            <a:spLocks noChangeArrowheads="1"/>
          </p:cNvSpPr>
          <p:nvPr/>
        </p:nvSpPr>
        <p:spPr bwMode="auto">
          <a:xfrm>
            <a:off x="203200" y="223838"/>
            <a:ext cx="1600200" cy="466725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None/>
              <a:tabLst>
                <a:tab pos="681038" algn="l"/>
                <a:tab pos="2520950" algn="l"/>
              </a:tabLst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Exercise</a:t>
            </a:r>
          </a:p>
        </p:txBody>
      </p:sp>
      <p:sp>
        <p:nvSpPr>
          <p:cNvPr id="248871" name="AutoShape 39"/>
          <p:cNvSpPr>
            <a:spLocks noChangeArrowheads="1"/>
          </p:cNvSpPr>
          <p:nvPr/>
        </p:nvSpPr>
        <p:spPr bwMode="auto">
          <a:xfrm>
            <a:off x="8763000" y="152400"/>
            <a:ext cx="1524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48946" name="Text Box 114"/>
          <p:cNvSpPr txBox="1">
            <a:spLocks noChangeArrowheads="1"/>
          </p:cNvSpPr>
          <p:nvPr/>
        </p:nvSpPr>
        <p:spPr bwMode="auto">
          <a:xfrm>
            <a:off x="241300" y="698500"/>
            <a:ext cx="81534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 table and diagram show the number of flowers in a sample of </a:t>
            </a: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43</a:t>
            </a: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antirrhinum plants.</a:t>
            </a:r>
          </a:p>
        </p:txBody>
      </p:sp>
      <p:sp>
        <p:nvSpPr>
          <p:cNvPr id="248949" name="Text Box 117"/>
          <p:cNvSpPr txBox="1">
            <a:spLocks noChangeArrowheads="1"/>
          </p:cNvSpPr>
          <p:nvPr/>
        </p:nvSpPr>
        <p:spPr bwMode="auto">
          <a:xfrm>
            <a:off x="3581400" y="4226020"/>
            <a:ext cx="53340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Estimate from the diagram the median number of plants and the percentage of plants that have more than </a:t>
            </a: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90</a:t>
            </a: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flowers.</a:t>
            </a:r>
          </a:p>
        </p:txBody>
      </p:sp>
      <p:sp>
        <p:nvSpPr>
          <p:cNvPr id="52" name="Rectangle 1989"/>
          <p:cNvSpPr>
            <a:spLocks noChangeArrowheads="1"/>
          </p:cNvSpPr>
          <p:nvPr/>
        </p:nvSpPr>
        <p:spPr bwMode="auto">
          <a:xfrm>
            <a:off x="203200" y="5803678"/>
            <a:ext cx="30734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Source: Statistics for Biology by O N Bishop published by Pearson Education</a:t>
            </a:r>
          </a:p>
        </p:txBody>
      </p:sp>
      <p:sp>
        <p:nvSpPr>
          <p:cNvPr id="53" name="Text Box 114"/>
          <p:cNvSpPr txBox="1">
            <a:spLocks noChangeArrowheads="1"/>
          </p:cNvSpPr>
          <p:nvPr/>
        </p:nvSpPr>
        <p:spPr bwMode="auto">
          <a:xfrm>
            <a:off x="3704302" y="1506538"/>
            <a:ext cx="498951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GB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Either: Draw the diagram on squared paper.</a:t>
            </a:r>
          </a:p>
        </p:txBody>
      </p:sp>
      <p:sp>
        <p:nvSpPr>
          <p:cNvPr id="54" name="Text Box 114"/>
          <p:cNvSpPr txBox="1">
            <a:spLocks noChangeArrowheads="1"/>
          </p:cNvSpPr>
          <p:nvPr/>
        </p:nvSpPr>
        <p:spPr bwMode="auto">
          <a:xfrm>
            <a:off x="3704302" y="2290763"/>
            <a:ext cx="498951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Or: Use EXCEL with a Scatter diagram. Select the box below to link to Excel. </a:t>
            </a:r>
          </a:p>
        </p:txBody>
      </p:sp>
      <p:sp>
        <p:nvSpPr>
          <p:cNvPr id="17451" name="Text Box 114">
            <a:hlinkClick r:id="rId3" action="ppaction://hlinkfile"/>
          </p:cNvPr>
          <p:cNvSpPr txBox="1">
            <a:spLocks noChangeArrowheads="1"/>
          </p:cNvSpPr>
          <p:nvPr/>
        </p:nvSpPr>
        <p:spPr bwMode="auto">
          <a:xfrm>
            <a:off x="4318000" y="5803678"/>
            <a:ext cx="1977869" cy="431249"/>
          </a:xfrm>
          <a:prstGeom prst="rect">
            <a:avLst/>
          </a:prstGeom>
          <a:solidFill>
            <a:schemeClr val="accent1"/>
          </a:solidFill>
          <a:ln w="25400">
            <a:solidFill>
              <a:srgbClr val="FF0000"/>
            </a:solidFill>
          </a:ln>
          <a:extLst/>
        </p:spPr>
        <p:txBody>
          <a:bodyPr wrap="square">
            <a:spAutoFit/>
          </a:bodyPr>
          <a:lstStyle>
            <a:lvl1pPr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Antirrhinums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/>
          </p:nvPr>
        </p:nvGraphicFramePr>
        <p:xfrm>
          <a:off x="241300" y="1506537"/>
          <a:ext cx="3301999" cy="3810000"/>
        </p:xfrm>
        <a:graphic>
          <a:graphicData uri="http://schemas.openxmlformats.org/drawingml/2006/table">
            <a:tbl>
              <a:tblPr/>
              <a:tblGrid>
                <a:gridCol w="1192653">
                  <a:extLst>
                    <a:ext uri="{9D8B030D-6E8A-4147-A177-3AD203B41FA5}">
                      <a16:colId xmlns:a16="http://schemas.microsoft.com/office/drawing/2014/main" val="3216734290"/>
                    </a:ext>
                  </a:extLst>
                </a:gridCol>
                <a:gridCol w="865942">
                  <a:extLst>
                    <a:ext uri="{9D8B030D-6E8A-4147-A177-3AD203B41FA5}">
                      <a16:colId xmlns:a16="http://schemas.microsoft.com/office/drawing/2014/main" val="397348909"/>
                    </a:ext>
                  </a:extLst>
                </a:gridCol>
                <a:gridCol w="494824">
                  <a:extLst>
                    <a:ext uri="{9D8B030D-6E8A-4147-A177-3AD203B41FA5}">
                      <a16:colId xmlns:a16="http://schemas.microsoft.com/office/drawing/2014/main" val="1957159401"/>
                    </a:ext>
                  </a:extLst>
                </a:gridCol>
                <a:gridCol w="748580">
                  <a:extLst>
                    <a:ext uri="{9D8B030D-6E8A-4147-A177-3AD203B41FA5}">
                      <a16:colId xmlns:a16="http://schemas.microsoft.com/office/drawing/2014/main" val="8423845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U.C.B.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0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Cu. 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89859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0 - 19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20466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20 - 39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686852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 – 59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65979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 – 79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63382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 – 99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486021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100 - 119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984635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120 - 139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769171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140 - 159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408877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160 - 179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735702"/>
                  </a:ext>
                </a:extLst>
              </a:tr>
            </a:tbl>
          </a:graphicData>
        </a:graphic>
      </p:graphicFrame>
      <p:sp>
        <p:nvSpPr>
          <p:cNvPr id="11" name="Text Box 114"/>
          <p:cNvSpPr txBox="1">
            <a:spLocks noChangeArrowheads="1"/>
          </p:cNvSpPr>
          <p:nvPr/>
        </p:nvSpPr>
        <p:spPr bwMode="auto">
          <a:xfrm>
            <a:off x="3704301" y="3411537"/>
            <a:ext cx="4989513" cy="769441"/>
          </a:xfrm>
          <a:prstGeom prst="rect">
            <a:avLst/>
          </a:prstGeom>
          <a:solidFill>
            <a:schemeClr val="accent1"/>
          </a:solidFill>
          <a:ln w="19050">
            <a:solidFill>
              <a:srgbClr val="663300"/>
            </a:solidFill>
          </a:ln>
          <a:extLst/>
        </p:spPr>
        <p:txBody>
          <a:bodyPr>
            <a:spAutoFit/>
          </a:bodyPr>
          <a:lstStyle>
            <a:lvl1pPr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N.B.  The link cannot be used</a:t>
            </a:r>
            <a:r>
              <a:rPr kumimoji="0" lang="en-GB" altLang="en-US" sz="2200" b="1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in this sample presentation.</a:t>
            </a:r>
            <a:endParaRPr kumimoji="0" lang="en-GB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53155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949" grpId="0"/>
      <p:bldP spid="52" grpId="0"/>
      <p:bldP spid="17451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3124200" y="835372"/>
          <a:ext cx="5875980" cy="3872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Worksheet" r:id="rId3" imgW="4191179" imgH="2762431" progId="Excel.Sheet.12">
                  <p:embed/>
                </p:oleObj>
              </mc:Choice>
              <mc:Fallback>
                <p:oleObj name="Worksheet" r:id="rId3" imgW="4191179" imgH="2762431" progId="Excel.Sheet.12">
                  <p:embed/>
                  <p:pic>
                    <p:nvPicPr>
                      <p:cNvPr id="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835372"/>
                        <a:ext cx="5875980" cy="387280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8805" name="Line 53"/>
          <p:cNvSpPr>
            <a:spLocks noChangeShapeType="1"/>
          </p:cNvSpPr>
          <p:nvPr/>
        </p:nvSpPr>
        <p:spPr bwMode="auto">
          <a:xfrm>
            <a:off x="3966520" y="2817339"/>
            <a:ext cx="1631091" cy="1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58806" name="Line 54"/>
          <p:cNvSpPr>
            <a:spLocks noChangeShapeType="1"/>
          </p:cNvSpPr>
          <p:nvPr/>
        </p:nvSpPr>
        <p:spPr bwMode="auto">
          <a:xfrm>
            <a:off x="5572898" y="2829697"/>
            <a:ext cx="0" cy="1025611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grpSp>
        <p:nvGrpSpPr>
          <p:cNvPr id="5" name="Group 67"/>
          <p:cNvGrpSpPr>
            <a:grpSpLocks/>
          </p:cNvGrpSpPr>
          <p:nvPr/>
        </p:nvGrpSpPr>
        <p:grpSpPr bwMode="auto">
          <a:xfrm>
            <a:off x="3929063" y="1700213"/>
            <a:ext cx="635000" cy="558800"/>
            <a:chOff x="2784" y="1264"/>
            <a:chExt cx="400" cy="352"/>
          </a:xfrm>
        </p:grpSpPr>
        <p:sp>
          <p:nvSpPr>
            <p:cNvPr id="18487" name="Text Box 68"/>
            <p:cNvSpPr txBox="1">
              <a:spLocks noChangeArrowheads="1"/>
            </p:cNvSpPr>
            <p:nvPr/>
          </p:nvSpPr>
          <p:spPr bwMode="auto">
            <a:xfrm>
              <a:off x="2848" y="1264"/>
              <a:ext cx="33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371600" algn="l"/>
                </a:tabLst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32</a:t>
              </a:r>
            </a:p>
          </p:txBody>
        </p:sp>
        <p:sp>
          <p:nvSpPr>
            <p:cNvPr id="18488" name="Line 69"/>
            <p:cNvSpPr>
              <a:spLocks noChangeShapeType="1"/>
            </p:cNvSpPr>
            <p:nvPr/>
          </p:nvSpPr>
          <p:spPr bwMode="auto">
            <a:xfrm flipH="1">
              <a:off x="2784" y="1488"/>
              <a:ext cx="128" cy="1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</p:grpSp>
      <p:sp>
        <p:nvSpPr>
          <p:cNvPr id="19" name="Line 56"/>
          <p:cNvSpPr>
            <a:spLocks noChangeShapeType="1"/>
          </p:cNvSpPr>
          <p:nvPr/>
        </p:nvSpPr>
        <p:spPr bwMode="auto">
          <a:xfrm flipH="1" flipV="1">
            <a:off x="6061075" y="2309127"/>
            <a:ext cx="0" cy="1528762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0" name="Line 57"/>
          <p:cNvSpPr>
            <a:spLocks noChangeShapeType="1"/>
          </p:cNvSpPr>
          <p:nvPr/>
        </p:nvSpPr>
        <p:spPr bwMode="auto">
          <a:xfrm flipH="1" flipV="1">
            <a:off x="3944938" y="2337016"/>
            <a:ext cx="2100262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6" name="Text Box 51"/>
          <p:cNvSpPr txBox="1">
            <a:spLocks noChangeArrowheads="1"/>
          </p:cNvSpPr>
          <p:nvPr/>
        </p:nvSpPr>
        <p:spPr bwMode="auto">
          <a:xfrm>
            <a:off x="279401" y="199026"/>
            <a:ext cx="140191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hlinkClick r:id="rId5" action="ppaction://hlinksldjump"/>
              </a:rPr>
              <a:t>Solution</a:t>
            </a:r>
            <a:endParaRPr kumimoji="0" lang="en-GB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279400" y="597722"/>
          <a:ext cx="2701925" cy="4266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775">
                  <a:extLst>
                    <a:ext uri="{9D8B030D-6E8A-4147-A177-3AD203B41FA5}">
                      <a16:colId xmlns:a16="http://schemas.microsoft.com/office/drawing/2014/main" val="1603551799"/>
                    </a:ext>
                  </a:extLst>
                </a:gridCol>
                <a:gridCol w="772055">
                  <a:extLst>
                    <a:ext uri="{9D8B030D-6E8A-4147-A177-3AD203B41FA5}">
                      <a16:colId xmlns:a16="http://schemas.microsoft.com/office/drawing/2014/main" val="75769700"/>
                    </a:ext>
                  </a:extLst>
                </a:gridCol>
                <a:gridCol w="817095">
                  <a:extLst>
                    <a:ext uri="{9D8B030D-6E8A-4147-A177-3AD203B41FA5}">
                      <a16:colId xmlns:a16="http://schemas.microsoft.com/office/drawing/2014/main" val="4020884557"/>
                    </a:ext>
                  </a:extLst>
                </a:gridCol>
              </a:tblGrid>
              <a:tr h="426694">
                <a:tc>
                  <a:txBody>
                    <a:bodyPr/>
                    <a:lstStyle/>
                    <a:p>
                      <a:pPr algn="ctr"/>
                      <a:r>
                        <a:rPr lang="en-GB" sz="2000" i="1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U.C.B.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eaLnBrk="1" fontAlgn="base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</a:pPr>
                      <a:r>
                        <a:rPr lang="en-GB" sz="2200" b="1" i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f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i="1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Cu. </a:t>
                      </a:r>
                      <a:r>
                        <a:rPr lang="en-GB" sz="2200" b="1" i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f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760499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19.5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1598323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39.5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46492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59.5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3936726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79.5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6273786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99.5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4691154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119.5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7742358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139.5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417738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159.5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720710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179.5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43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483495"/>
                  </a:ext>
                </a:extLst>
              </a:tr>
            </a:tbl>
          </a:graphicData>
        </a:graphic>
      </p:graphicFrame>
      <p:sp>
        <p:nvSpPr>
          <p:cNvPr id="18" name="Text Box 52"/>
          <p:cNvSpPr txBox="1">
            <a:spLocks noChangeArrowheads="1"/>
          </p:cNvSpPr>
          <p:nvPr/>
        </p:nvSpPr>
        <p:spPr bwMode="auto">
          <a:xfrm>
            <a:off x="406400" y="4775087"/>
            <a:ext cx="8153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There are </a:t>
            </a: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43</a:t>
            </a: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observations, so the median is given by the </a:t>
            </a: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21</a:t>
            </a: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·5</a:t>
            </a:r>
            <a:r>
              <a:rPr kumimoji="0" lang="en-GB" altLang="en-US" sz="2200" b="1" i="0" u="none" strike="noStrike" kern="120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</a:t>
            </a: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one.</a:t>
            </a:r>
          </a:p>
        </p:txBody>
      </p:sp>
      <p:sp>
        <p:nvSpPr>
          <p:cNvPr id="21" name="Text Box 55"/>
          <p:cNvSpPr txBox="1">
            <a:spLocks noChangeArrowheads="1"/>
          </p:cNvSpPr>
          <p:nvPr/>
        </p:nvSpPr>
        <p:spPr bwMode="auto">
          <a:xfrm>
            <a:off x="2764436" y="5266848"/>
            <a:ext cx="351644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Medi</a:t>
            </a: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</a:t>
            </a: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n </a:t>
            </a: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= 69  </a:t>
            </a: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(approx.)</a:t>
            </a:r>
          </a:p>
        </p:txBody>
      </p:sp>
      <p:sp>
        <p:nvSpPr>
          <p:cNvPr id="23" name="Text Box 51"/>
          <p:cNvSpPr txBox="1">
            <a:spLocks noChangeArrowheads="1"/>
          </p:cNvSpPr>
          <p:nvPr/>
        </p:nvSpPr>
        <p:spPr bwMode="auto">
          <a:xfrm>
            <a:off x="493010" y="5649097"/>
            <a:ext cx="6645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Estimated number with more than </a:t>
            </a: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90</a:t>
            </a: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flowers </a:t>
            </a: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=</a:t>
            </a: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endParaRPr kumimoji="0" lang="en-GB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0966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58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458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3124200" y="835372"/>
          <a:ext cx="5875980" cy="3872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6" name="Worksheet" r:id="rId3" imgW="4191179" imgH="2762431" progId="Excel.Sheet.12">
                  <p:embed/>
                </p:oleObj>
              </mc:Choice>
              <mc:Fallback>
                <p:oleObj name="Worksheet" r:id="rId3" imgW="4191179" imgH="2762431" progId="Excel.Sheet.12">
                  <p:embed/>
                  <p:pic>
                    <p:nvPicPr>
                      <p:cNvPr id="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835372"/>
                        <a:ext cx="5875980" cy="387280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5" name="Text Box 52"/>
          <p:cNvSpPr txBox="1">
            <a:spLocks noChangeArrowheads="1"/>
          </p:cNvSpPr>
          <p:nvPr/>
        </p:nvSpPr>
        <p:spPr bwMode="auto">
          <a:xfrm>
            <a:off x="406400" y="4775087"/>
            <a:ext cx="8153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There are </a:t>
            </a: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43</a:t>
            </a: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observations, so the median is given by the </a:t>
            </a: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21</a:t>
            </a: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·5</a:t>
            </a:r>
            <a:r>
              <a:rPr kumimoji="0" lang="en-GB" altLang="en-US" sz="2200" b="1" i="0" u="none" strike="noStrike" kern="120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</a:t>
            </a: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one.</a:t>
            </a:r>
          </a:p>
        </p:txBody>
      </p:sp>
      <p:sp>
        <p:nvSpPr>
          <p:cNvPr id="458803" name="Text Box 51"/>
          <p:cNvSpPr txBox="1">
            <a:spLocks noChangeArrowheads="1"/>
          </p:cNvSpPr>
          <p:nvPr/>
        </p:nvSpPr>
        <p:spPr bwMode="auto">
          <a:xfrm>
            <a:off x="493010" y="5649097"/>
            <a:ext cx="6645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Estimated number with more than </a:t>
            </a: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90</a:t>
            </a: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flowers </a:t>
            </a: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=</a:t>
            </a: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endParaRPr kumimoji="0" lang="en-GB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58807" name="Text Box 55"/>
          <p:cNvSpPr txBox="1">
            <a:spLocks noChangeArrowheads="1"/>
          </p:cNvSpPr>
          <p:nvPr/>
        </p:nvSpPr>
        <p:spPr bwMode="auto">
          <a:xfrm>
            <a:off x="2764436" y="5266848"/>
            <a:ext cx="351644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Medi</a:t>
            </a: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</a:t>
            </a: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n </a:t>
            </a: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= 69  </a:t>
            </a: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(approx.)</a:t>
            </a:r>
          </a:p>
        </p:txBody>
      </p:sp>
      <p:sp>
        <p:nvSpPr>
          <p:cNvPr id="458805" name="Line 53"/>
          <p:cNvSpPr>
            <a:spLocks noChangeShapeType="1"/>
          </p:cNvSpPr>
          <p:nvPr/>
        </p:nvSpPr>
        <p:spPr bwMode="auto">
          <a:xfrm>
            <a:off x="3966520" y="2817339"/>
            <a:ext cx="1631091" cy="1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58806" name="Line 54"/>
          <p:cNvSpPr>
            <a:spLocks noChangeShapeType="1"/>
          </p:cNvSpPr>
          <p:nvPr/>
        </p:nvSpPr>
        <p:spPr bwMode="auto">
          <a:xfrm>
            <a:off x="5572898" y="2829697"/>
            <a:ext cx="0" cy="1025611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grpSp>
        <p:nvGrpSpPr>
          <p:cNvPr id="3" name="Group 67"/>
          <p:cNvGrpSpPr>
            <a:grpSpLocks/>
          </p:cNvGrpSpPr>
          <p:nvPr/>
        </p:nvGrpSpPr>
        <p:grpSpPr bwMode="auto">
          <a:xfrm>
            <a:off x="3929063" y="1700213"/>
            <a:ext cx="635000" cy="558800"/>
            <a:chOff x="2784" y="1264"/>
            <a:chExt cx="400" cy="352"/>
          </a:xfrm>
        </p:grpSpPr>
        <p:sp>
          <p:nvSpPr>
            <p:cNvPr id="18487" name="Text Box 68"/>
            <p:cNvSpPr txBox="1">
              <a:spLocks noChangeArrowheads="1"/>
            </p:cNvSpPr>
            <p:nvPr/>
          </p:nvSpPr>
          <p:spPr bwMode="auto">
            <a:xfrm>
              <a:off x="2848" y="1264"/>
              <a:ext cx="33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371600" algn="l"/>
                </a:tabLst>
                <a:defRPr/>
              </a:pPr>
              <a:r>
                <a:rPr kumimoji="0" lang="en-GB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32</a:t>
              </a:r>
            </a:p>
          </p:txBody>
        </p:sp>
        <p:sp>
          <p:nvSpPr>
            <p:cNvPr id="18488" name="Line 69"/>
            <p:cNvSpPr>
              <a:spLocks noChangeShapeType="1"/>
            </p:cNvSpPr>
            <p:nvPr/>
          </p:nvSpPr>
          <p:spPr bwMode="auto">
            <a:xfrm flipH="1">
              <a:off x="2784" y="1488"/>
              <a:ext cx="128" cy="1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</p:grpSp>
      <p:sp>
        <p:nvSpPr>
          <p:cNvPr id="19" name="Line 56"/>
          <p:cNvSpPr>
            <a:spLocks noChangeShapeType="1"/>
          </p:cNvSpPr>
          <p:nvPr/>
        </p:nvSpPr>
        <p:spPr bwMode="auto">
          <a:xfrm flipH="1" flipV="1">
            <a:off x="6061075" y="2309127"/>
            <a:ext cx="0" cy="1528762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0" name="Line 57"/>
          <p:cNvSpPr>
            <a:spLocks noChangeShapeType="1"/>
          </p:cNvSpPr>
          <p:nvPr/>
        </p:nvSpPr>
        <p:spPr bwMode="auto">
          <a:xfrm flipH="1" flipV="1">
            <a:off x="3944938" y="2337016"/>
            <a:ext cx="2100262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6" name="Text Box 51"/>
          <p:cNvSpPr txBox="1">
            <a:spLocks noChangeArrowheads="1"/>
          </p:cNvSpPr>
          <p:nvPr/>
        </p:nvSpPr>
        <p:spPr bwMode="auto">
          <a:xfrm>
            <a:off x="279401" y="199026"/>
            <a:ext cx="140191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GB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hlinkClick r:id="rId5" action="ppaction://hlinksldjump"/>
              </a:rPr>
              <a:t>Solution</a:t>
            </a:r>
            <a:endParaRPr kumimoji="0" lang="en-GB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279400" y="597722"/>
          <a:ext cx="2701925" cy="4266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775">
                  <a:extLst>
                    <a:ext uri="{9D8B030D-6E8A-4147-A177-3AD203B41FA5}">
                      <a16:colId xmlns:a16="http://schemas.microsoft.com/office/drawing/2014/main" val="1603551799"/>
                    </a:ext>
                  </a:extLst>
                </a:gridCol>
                <a:gridCol w="772055">
                  <a:extLst>
                    <a:ext uri="{9D8B030D-6E8A-4147-A177-3AD203B41FA5}">
                      <a16:colId xmlns:a16="http://schemas.microsoft.com/office/drawing/2014/main" val="75769700"/>
                    </a:ext>
                  </a:extLst>
                </a:gridCol>
                <a:gridCol w="817095">
                  <a:extLst>
                    <a:ext uri="{9D8B030D-6E8A-4147-A177-3AD203B41FA5}">
                      <a16:colId xmlns:a16="http://schemas.microsoft.com/office/drawing/2014/main" val="4020884557"/>
                    </a:ext>
                  </a:extLst>
                </a:gridCol>
              </a:tblGrid>
              <a:tr h="426694">
                <a:tc>
                  <a:txBody>
                    <a:bodyPr/>
                    <a:lstStyle/>
                    <a:p>
                      <a:pPr algn="ctr"/>
                      <a:r>
                        <a:rPr lang="en-GB" sz="2000" i="1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U.C.B.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eaLnBrk="1" fontAlgn="base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</a:pPr>
                      <a:r>
                        <a:rPr lang="en-GB" sz="2200" b="1" i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f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i="1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Cu. </a:t>
                      </a:r>
                      <a:r>
                        <a:rPr lang="en-GB" sz="2200" b="1" i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f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760499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19.5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1598323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39.5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46492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59.5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3936726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79.5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6273786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99.5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4691154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119.5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7742358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139.5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417738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159.5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720710"/>
                  </a:ext>
                </a:extLst>
              </a:tr>
              <a:tr h="42669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179.5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2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43</a:t>
                      </a:r>
                    </a:p>
                  </a:txBody>
                  <a:tcPr marL="91436" marR="91436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483495"/>
                  </a:ext>
                </a:extLst>
              </a:tr>
            </a:tbl>
          </a:graphicData>
        </a:graphic>
      </p:graphicFrame>
      <p:sp>
        <p:nvSpPr>
          <p:cNvPr id="18" name="Text Box 66"/>
          <p:cNvSpPr txBox="1">
            <a:spLocks noChangeArrowheads="1"/>
          </p:cNvSpPr>
          <p:nvPr/>
        </p:nvSpPr>
        <p:spPr bwMode="auto">
          <a:xfrm>
            <a:off x="493010" y="6070485"/>
            <a:ext cx="5537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GB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Percentage with more than 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90</a:t>
            </a:r>
            <a:r>
              <a:rPr kumimoji="0" lang="en-GB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flowers</a:t>
            </a:r>
          </a:p>
        </p:txBody>
      </p:sp>
      <p:sp>
        <p:nvSpPr>
          <p:cNvPr id="21" name="Text Box 68"/>
          <p:cNvSpPr txBox="1">
            <a:spLocks noChangeArrowheads="1"/>
          </p:cNvSpPr>
          <p:nvPr/>
        </p:nvSpPr>
        <p:spPr bwMode="auto">
          <a:xfrm>
            <a:off x="6961188" y="5652244"/>
            <a:ext cx="1954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71600" algn="l"/>
              </a:tabLst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43 – 32 = 11</a:t>
            </a:r>
          </a:p>
        </p:txBody>
      </p:sp>
      <p:grpSp>
        <p:nvGrpSpPr>
          <p:cNvPr id="22" name="Group 71"/>
          <p:cNvGrpSpPr>
            <a:grpSpLocks/>
          </p:cNvGrpSpPr>
          <p:nvPr/>
        </p:nvGrpSpPr>
        <p:grpSpPr bwMode="auto">
          <a:xfrm>
            <a:off x="5903210" y="5930785"/>
            <a:ext cx="1739900" cy="749300"/>
            <a:chOff x="3784" y="3672"/>
            <a:chExt cx="1096" cy="472"/>
          </a:xfrm>
        </p:grpSpPr>
        <p:graphicFrame>
          <p:nvGraphicFramePr>
            <p:cNvPr id="23" name="Object 67"/>
            <p:cNvGraphicFramePr>
              <a:graphicFrameLocks noChangeAspect="1"/>
            </p:cNvGraphicFramePr>
            <p:nvPr/>
          </p:nvGraphicFramePr>
          <p:xfrm>
            <a:off x="3784" y="3672"/>
            <a:ext cx="560" cy="4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57" name="Equation" r:id="rId6" imgW="9753600" imgH="8229600" progId="Equation.3">
                    <p:embed/>
                  </p:oleObj>
                </mc:Choice>
                <mc:Fallback>
                  <p:oleObj name="Equation" r:id="rId6" imgW="9753600" imgH="8229600" progId="Equation.3">
                    <p:embed/>
                    <p:pic>
                      <p:nvPicPr>
                        <p:cNvPr id="23" name="Object 6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84" y="3672"/>
                          <a:ext cx="560" cy="4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Text Box 70"/>
            <p:cNvSpPr txBox="1">
              <a:spLocks noChangeArrowheads="1"/>
            </p:cNvSpPr>
            <p:nvPr/>
          </p:nvSpPr>
          <p:spPr bwMode="auto">
            <a:xfrm>
              <a:off x="4272" y="3760"/>
              <a:ext cx="6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71600" algn="l"/>
                </a:tabLst>
                <a:defRPr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371600" algn="l"/>
                </a:tabLst>
                <a:defRPr/>
              </a:pPr>
              <a:r>
                <a:rPr kumimoji="0" lang="en-GB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26%</a:t>
              </a:r>
            </a:p>
          </p:txBody>
        </p:sp>
      </p:grpSp>
      <p:sp>
        <p:nvSpPr>
          <p:cNvPr id="25" name="AutoShape 39"/>
          <p:cNvSpPr>
            <a:spLocks noChangeArrowheads="1"/>
          </p:cNvSpPr>
          <p:nvPr/>
        </p:nvSpPr>
        <p:spPr bwMode="auto">
          <a:xfrm>
            <a:off x="8763000" y="152400"/>
            <a:ext cx="1524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4157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41"/>
          <p:cNvSpPr txBox="1">
            <a:spLocks noChangeArrowheads="1"/>
          </p:cNvSpPr>
          <p:nvPr/>
        </p:nvSpPr>
        <p:spPr bwMode="auto">
          <a:xfrm>
            <a:off x="1806677" y="1193061"/>
            <a:ext cx="5378245" cy="49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06400" indent="-4064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GB" altLang="en-US" sz="3200" b="1" dirty="0">
                <a:latin typeface="Comic Sans MS" panose="030F0702030302020204" pitchFamily="66" charset="0"/>
              </a:rPr>
              <a:t>Scatter and Correlations</a:t>
            </a:r>
          </a:p>
        </p:txBody>
      </p:sp>
      <p:sp>
        <p:nvSpPr>
          <p:cNvPr id="21" name="Text Box 42"/>
          <p:cNvSpPr txBox="1">
            <a:spLocks noChangeArrowheads="1"/>
          </p:cNvSpPr>
          <p:nvPr/>
        </p:nvSpPr>
        <p:spPr bwMode="auto">
          <a:xfrm>
            <a:off x="533400" y="1981200"/>
            <a:ext cx="79248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 dirty="0">
                <a:latin typeface="Comic Sans MS" panose="030F0702030302020204" pitchFamily="66" charset="0"/>
              </a:rPr>
              <a:t>Students need to understand Correlation and be able to draw and interpret scatter diagrams. Causal correlation is covered in the same presentation. </a:t>
            </a:r>
          </a:p>
        </p:txBody>
      </p:sp>
      <p:sp>
        <p:nvSpPr>
          <p:cNvPr id="22" name="Text Box 43"/>
          <p:cNvSpPr txBox="1">
            <a:spLocks noChangeArrowheads="1"/>
          </p:cNvSpPr>
          <p:nvPr/>
        </p:nvSpPr>
        <p:spPr bwMode="auto">
          <a:xfrm>
            <a:off x="533400" y="3677174"/>
            <a:ext cx="7924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 dirty="0">
                <a:latin typeface="Comic Sans MS" panose="030F0702030302020204" pitchFamily="66" charset="0"/>
              </a:rPr>
              <a:t>This extract links again to Excel with help for drawing a diagram with simple data. </a:t>
            </a:r>
          </a:p>
        </p:txBody>
      </p:sp>
    </p:spTree>
    <p:extLst>
      <p:ext uri="{BB962C8B-B14F-4D97-AF65-F5344CB8AC3E}">
        <p14:creationId xmlns:p14="http://schemas.microsoft.com/office/powerpoint/2010/main" val="43435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857625" y="122238"/>
            <a:ext cx="1447800" cy="466725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None/>
              <a:tabLst>
                <a:tab pos="681038" algn="l"/>
                <a:tab pos="2520950" algn="l"/>
              </a:tabLst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Exercise</a:t>
            </a:r>
          </a:p>
        </p:txBody>
      </p:sp>
      <p:sp>
        <p:nvSpPr>
          <p:cNvPr id="39939" name="Line 6"/>
          <p:cNvSpPr>
            <a:spLocks noChangeShapeType="1"/>
          </p:cNvSpPr>
          <p:nvPr/>
        </p:nvSpPr>
        <p:spPr bwMode="auto">
          <a:xfrm>
            <a:off x="1141413" y="2290763"/>
            <a:ext cx="0" cy="4254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9940" name="Line 14"/>
          <p:cNvSpPr>
            <a:spLocks noChangeShapeType="1"/>
          </p:cNvSpPr>
          <p:nvPr/>
        </p:nvSpPr>
        <p:spPr bwMode="auto">
          <a:xfrm>
            <a:off x="1141413" y="2716213"/>
            <a:ext cx="0" cy="4254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9941" name="Line 15"/>
          <p:cNvSpPr>
            <a:spLocks noChangeShapeType="1"/>
          </p:cNvSpPr>
          <p:nvPr/>
        </p:nvSpPr>
        <p:spPr bwMode="auto">
          <a:xfrm>
            <a:off x="1141413" y="3992563"/>
            <a:ext cx="0" cy="4254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9942" name="Line 16"/>
          <p:cNvSpPr>
            <a:spLocks noChangeShapeType="1"/>
          </p:cNvSpPr>
          <p:nvPr/>
        </p:nvSpPr>
        <p:spPr bwMode="auto">
          <a:xfrm>
            <a:off x="1141413" y="4418013"/>
            <a:ext cx="0" cy="4254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9943" name="Line 27"/>
          <p:cNvSpPr>
            <a:spLocks noChangeShapeType="1"/>
          </p:cNvSpPr>
          <p:nvPr/>
        </p:nvSpPr>
        <p:spPr bwMode="auto">
          <a:xfrm>
            <a:off x="7583488" y="4416425"/>
            <a:ext cx="0" cy="43497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555038" name="AutoShape 30"/>
          <p:cNvSpPr>
            <a:spLocks noChangeArrowheads="1"/>
          </p:cNvSpPr>
          <p:nvPr/>
        </p:nvSpPr>
        <p:spPr bwMode="auto">
          <a:xfrm>
            <a:off x="8732838" y="223838"/>
            <a:ext cx="152400" cy="228600"/>
          </a:xfrm>
          <a:prstGeom prst="star5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9945" name="Rectangle 31"/>
          <p:cNvSpPr>
            <a:spLocks noChangeArrowheads="1"/>
          </p:cNvSpPr>
          <p:nvPr/>
        </p:nvSpPr>
        <p:spPr bwMode="auto">
          <a:xfrm>
            <a:off x="379413" y="580421"/>
            <a:ext cx="777644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544513" indent="-544513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lvl="0" eaLnBrk="1" hangingPunct="1"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2.	The table shows</a:t>
            </a:r>
            <a:r>
              <a:rPr lang="en-US" altLang="en-US" sz="2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200" dirty="0">
                <a:solidFill>
                  <a:srgbClr val="000000"/>
                </a:solidFill>
              </a:rPr>
              <a:t>the percentage of open spaces in </a:t>
            </a:r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9</a:t>
            </a:r>
            <a:r>
              <a:rPr lang="en-US" altLang="en-US" sz="2200" dirty="0">
                <a:solidFill>
                  <a:srgbClr val="000000"/>
                </a:solidFill>
              </a:rPr>
              <a:t> areas of London, </a:t>
            </a:r>
            <a:r>
              <a:rPr lang="en-US" altLang="en-US" sz="2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en-US" altLang="en-US" sz="2200" dirty="0">
                <a:solidFill>
                  <a:srgbClr val="000000"/>
                </a:solidFill>
              </a:rPr>
              <a:t>, </a:t>
            </a: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together with </a:t>
            </a:r>
            <a:r>
              <a:rPr lang="en-US" altLang="en-US" sz="2200" dirty="0">
                <a:solidFill>
                  <a:srgbClr val="000000"/>
                </a:solidFill>
              </a:rPr>
              <a:t>the number of accidents to children as a percentage of those to adults,</a:t>
            </a:r>
            <a:r>
              <a:rPr lang="en-US" altLang="en-US" sz="2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 y</a:t>
            </a: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. </a:t>
            </a:r>
          </a:p>
        </p:txBody>
      </p:sp>
      <p:sp>
        <p:nvSpPr>
          <p:cNvPr id="17" name="Rectangle 81"/>
          <p:cNvSpPr>
            <a:spLocks noChangeArrowheads="1"/>
          </p:cNvSpPr>
          <p:nvPr/>
        </p:nvSpPr>
        <p:spPr bwMode="auto">
          <a:xfrm>
            <a:off x="315913" y="3771900"/>
            <a:ext cx="85693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0225" algn="l"/>
                <a:tab pos="2520950" algn="l"/>
              </a:tabLst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If you know how to use a spreadsheet to draw diagrams, copy and paste special the sample into a spreadsheet (using HTML) and choose a scatter diagram to display it.</a:t>
            </a:r>
          </a:p>
        </p:txBody>
      </p:sp>
      <p:sp>
        <p:nvSpPr>
          <p:cNvPr id="39996" name="Line 17"/>
          <p:cNvSpPr>
            <a:spLocks noChangeShapeType="1"/>
          </p:cNvSpPr>
          <p:nvPr/>
        </p:nvSpPr>
        <p:spPr bwMode="auto">
          <a:xfrm>
            <a:off x="1141413" y="4843463"/>
            <a:ext cx="0" cy="4254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9997" name="Line 18"/>
          <p:cNvSpPr>
            <a:spLocks noChangeShapeType="1"/>
          </p:cNvSpPr>
          <p:nvPr/>
        </p:nvSpPr>
        <p:spPr bwMode="auto">
          <a:xfrm>
            <a:off x="4341813" y="4843463"/>
            <a:ext cx="0" cy="4254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9998" name="Line 19"/>
          <p:cNvSpPr>
            <a:spLocks noChangeShapeType="1"/>
          </p:cNvSpPr>
          <p:nvPr/>
        </p:nvSpPr>
        <p:spPr bwMode="auto">
          <a:xfrm>
            <a:off x="1141413" y="4968875"/>
            <a:ext cx="0" cy="4254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9999" name="Line 20"/>
          <p:cNvSpPr>
            <a:spLocks noChangeShapeType="1"/>
          </p:cNvSpPr>
          <p:nvPr/>
        </p:nvSpPr>
        <p:spPr bwMode="auto">
          <a:xfrm>
            <a:off x="4341813" y="4968875"/>
            <a:ext cx="0" cy="4254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0000" name="Line 28"/>
          <p:cNvSpPr>
            <a:spLocks noChangeShapeType="1"/>
          </p:cNvSpPr>
          <p:nvPr/>
        </p:nvSpPr>
        <p:spPr bwMode="auto">
          <a:xfrm>
            <a:off x="4383088" y="4986338"/>
            <a:ext cx="0" cy="4254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0002" name="Rectangle 81"/>
          <p:cNvSpPr>
            <a:spLocks noChangeArrowheads="1"/>
          </p:cNvSpPr>
          <p:nvPr/>
        </p:nvSpPr>
        <p:spPr bwMode="auto">
          <a:xfrm>
            <a:off x="287338" y="4920704"/>
            <a:ext cx="84455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0225" algn="l"/>
                <a:tab pos="2520950" algn="l"/>
              </a:tabLst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If you need help to do the exercise, select the option here.</a:t>
            </a:r>
          </a:p>
        </p:txBody>
      </p:sp>
      <p:sp>
        <p:nvSpPr>
          <p:cNvPr id="19" name="Rectangle 8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1510698" y="5661631"/>
            <a:ext cx="1241323" cy="4318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0225" algn="l"/>
                <a:tab pos="2520950" algn="l"/>
              </a:tabLst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hlinkClick r:id="rId4" action="ppaction://hlinkfile"/>
              </a:rPr>
              <a:t>London</a:t>
            </a:r>
            <a:endParaRPr kumimoji="0" lang="en-US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38175" y="2168525"/>
          <a:ext cx="7886699" cy="1300166"/>
        </p:xfrm>
        <a:graphic>
          <a:graphicData uri="http://schemas.openxmlformats.org/drawingml/2006/table">
            <a:tbl>
              <a:tblPr/>
              <a:tblGrid>
                <a:gridCol w="2383631">
                  <a:extLst>
                    <a:ext uri="{9D8B030D-6E8A-4147-A177-3AD203B41FA5}">
                      <a16:colId xmlns:a16="http://schemas.microsoft.com/office/drawing/2014/main" val="2820883625"/>
                    </a:ext>
                  </a:extLst>
                </a:gridCol>
                <a:gridCol w="611452">
                  <a:extLst>
                    <a:ext uri="{9D8B030D-6E8A-4147-A177-3AD203B41FA5}">
                      <a16:colId xmlns:a16="http://schemas.microsoft.com/office/drawing/2014/main" val="888942820"/>
                    </a:ext>
                  </a:extLst>
                </a:gridCol>
                <a:gridCol w="611452">
                  <a:extLst>
                    <a:ext uri="{9D8B030D-6E8A-4147-A177-3AD203B41FA5}">
                      <a16:colId xmlns:a16="http://schemas.microsoft.com/office/drawing/2014/main" val="1954234550"/>
                    </a:ext>
                  </a:extLst>
                </a:gridCol>
                <a:gridCol w="611452">
                  <a:extLst>
                    <a:ext uri="{9D8B030D-6E8A-4147-A177-3AD203B41FA5}">
                      <a16:colId xmlns:a16="http://schemas.microsoft.com/office/drawing/2014/main" val="2031375032"/>
                    </a:ext>
                  </a:extLst>
                </a:gridCol>
                <a:gridCol w="611452">
                  <a:extLst>
                    <a:ext uri="{9D8B030D-6E8A-4147-A177-3AD203B41FA5}">
                      <a16:colId xmlns:a16="http://schemas.microsoft.com/office/drawing/2014/main" val="2795494160"/>
                    </a:ext>
                  </a:extLst>
                </a:gridCol>
                <a:gridCol w="611452">
                  <a:extLst>
                    <a:ext uri="{9D8B030D-6E8A-4147-A177-3AD203B41FA5}">
                      <a16:colId xmlns:a16="http://schemas.microsoft.com/office/drawing/2014/main" val="3055038034"/>
                    </a:ext>
                  </a:extLst>
                </a:gridCol>
                <a:gridCol w="611452">
                  <a:extLst>
                    <a:ext uri="{9D8B030D-6E8A-4147-A177-3AD203B41FA5}">
                      <a16:colId xmlns:a16="http://schemas.microsoft.com/office/drawing/2014/main" val="1990479506"/>
                    </a:ext>
                  </a:extLst>
                </a:gridCol>
                <a:gridCol w="611452">
                  <a:extLst>
                    <a:ext uri="{9D8B030D-6E8A-4147-A177-3AD203B41FA5}">
                      <a16:colId xmlns:a16="http://schemas.microsoft.com/office/drawing/2014/main" val="1232821723"/>
                    </a:ext>
                  </a:extLst>
                </a:gridCol>
                <a:gridCol w="611452">
                  <a:extLst>
                    <a:ext uri="{9D8B030D-6E8A-4147-A177-3AD203B41FA5}">
                      <a16:colId xmlns:a16="http://schemas.microsoft.com/office/drawing/2014/main" val="1668186181"/>
                    </a:ext>
                  </a:extLst>
                </a:gridCol>
                <a:gridCol w="611452">
                  <a:extLst>
                    <a:ext uri="{9D8B030D-6E8A-4147-A177-3AD203B41FA5}">
                      <a16:colId xmlns:a16="http://schemas.microsoft.com/office/drawing/2014/main" val="2605326965"/>
                    </a:ext>
                  </a:extLst>
                </a:gridCol>
              </a:tblGrid>
              <a:tr h="31256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73" marR="7773" marT="77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669145"/>
                  </a:ext>
                </a:extLst>
              </a:tr>
              <a:tr h="3430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Open Spaces (%), </a:t>
                      </a:r>
                      <a:r>
                        <a:rPr lang="en-GB" sz="2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5.0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1.4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7.0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5.2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6.3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14.6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14.8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19468"/>
                  </a:ext>
                </a:extLst>
              </a:tr>
              <a:tr h="6445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Children's Accidents</a:t>
                      </a:r>
                      <a:b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</a:b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 (%), </a:t>
                      </a:r>
                      <a:r>
                        <a:rPr lang="en-GB" sz="2200" b="1" i="1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7773" marR="7773" marT="77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46.3</a:t>
                      </a:r>
                    </a:p>
                  </a:txBody>
                  <a:tcPr marL="7773" marR="7773" marT="77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42.9</a:t>
                      </a:r>
                    </a:p>
                  </a:txBody>
                  <a:tcPr marL="7773" marR="7773" marT="77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40.0</a:t>
                      </a:r>
                    </a:p>
                  </a:txBody>
                  <a:tcPr marL="7773" marR="7773" marT="77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38.2</a:t>
                      </a:r>
                    </a:p>
                  </a:txBody>
                  <a:tcPr marL="7773" marR="7773" marT="77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37.0</a:t>
                      </a:r>
                    </a:p>
                  </a:txBody>
                  <a:tcPr marL="7773" marR="7773" marT="77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33.6</a:t>
                      </a:r>
                    </a:p>
                  </a:txBody>
                  <a:tcPr marL="7773" marR="7773" marT="77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30.8</a:t>
                      </a:r>
                    </a:p>
                  </a:txBody>
                  <a:tcPr marL="7773" marR="7773" marT="77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23.8</a:t>
                      </a:r>
                    </a:p>
                  </a:txBody>
                  <a:tcPr marL="7773" marR="7773" marT="77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17.1</a:t>
                      </a:r>
                    </a:p>
                  </a:txBody>
                  <a:tcPr marL="7773" marR="7773" marT="77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463822"/>
                  </a:ext>
                </a:extLst>
              </a:tr>
            </a:tbl>
          </a:graphicData>
        </a:graphic>
      </p:graphicFrame>
      <p:sp>
        <p:nvSpPr>
          <p:cNvPr id="20" name="Rectangle 81"/>
          <p:cNvSpPr>
            <a:spLocks noChangeArrowheads="1"/>
          </p:cNvSpPr>
          <p:nvPr/>
        </p:nvSpPr>
        <p:spPr bwMode="auto">
          <a:xfrm>
            <a:off x="3362632" y="5477422"/>
            <a:ext cx="5633883" cy="800219"/>
          </a:xfrm>
          <a:prstGeom prst="rect">
            <a:avLst/>
          </a:prstGeom>
          <a:solidFill>
            <a:schemeClr val="accent1"/>
          </a:solidFill>
          <a:ln w="19050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0225" algn="l"/>
                <a:tab pos="2520950" algn="l"/>
              </a:tabLst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 link cannot be used in this sample.  There is a live link in </a:t>
            </a:r>
            <a:r>
              <a:rPr kumimoji="0" lang="en-US" altLang="en-US" sz="22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Sample </a:t>
            </a:r>
            <a:r>
              <a:rPr kumimoji="0" lang="en-US" altLang="en-US" sz="240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en-US" sz="22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2200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5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utoUpdateAnimBg="0"/>
      <p:bldP spid="40002" grpId="0"/>
      <p:bldP spid="19" grpId="0" animBg="1" autoUpdateAnimBg="0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43"/>
          <p:cNvSpPr txBox="1">
            <a:spLocks noChangeArrowheads="1"/>
          </p:cNvSpPr>
          <p:nvPr/>
        </p:nvSpPr>
        <p:spPr bwMode="auto">
          <a:xfrm>
            <a:off x="683342" y="1057692"/>
            <a:ext cx="79248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 dirty="0">
                <a:latin typeface="Comic Sans MS" panose="030F0702030302020204" pitchFamily="66" charset="0"/>
              </a:rPr>
              <a:t>The next slide shows a screen shot of the Excel sheet with the instructions and the diagram the students will produce before returning to the </a:t>
            </a:r>
            <a:r>
              <a:rPr lang="en-GB" altLang="en-US" b="1" dirty="0" err="1">
                <a:latin typeface="Comic Sans MS" panose="030F0702030302020204" pitchFamily="66" charset="0"/>
              </a:rPr>
              <a:t>Powerpoint</a:t>
            </a:r>
            <a:r>
              <a:rPr lang="en-GB" altLang="en-US" b="1" dirty="0">
                <a:latin typeface="Comic Sans MS" panose="030F0702030302020204" pitchFamily="66" charset="0"/>
              </a:rPr>
              <a:t> presentation for the question and solution.</a:t>
            </a:r>
          </a:p>
        </p:txBody>
      </p:sp>
    </p:spTree>
    <p:extLst>
      <p:ext uri="{BB962C8B-B14F-4D97-AF65-F5344CB8AC3E}">
        <p14:creationId xmlns:p14="http://schemas.microsoft.com/office/powerpoint/2010/main" val="2785909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58505"/>
            <a:ext cx="9144000" cy="514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9826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857625" y="122238"/>
            <a:ext cx="1447800" cy="466725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None/>
              <a:tabLst>
                <a:tab pos="681038" algn="l"/>
                <a:tab pos="2520950" algn="l"/>
              </a:tabLst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Exercise</a:t>
            </a:r>
          </a:p>
        </p:txBody>
      </p:sp>
      <p:sp>
        <p:nvSpPr>
          <p:cNvPr id="41987" name="Line 6"/>
          <p:cNvSpPr>
            <a:spLocks noChangeShapeType="1"/>
          </p:cNvSpPr>
          <p:nvPr/>
        </p:nvSpPr>
        <p:spPr bwMode="auto">
          <a:xfrm>
            <a:off x="1141413" y="2320259"/>
            <a:ext cx="0" cy="4254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1988" name="Line 14"/>
          <p:cNvSpPr>
            <a:spLocks noChangeShapeType="1"/>
          </p:cNvSpPr>
          <p:nvPr/>
        </p:nvSpPr>
        <p:spPr bwMode="auto">
          <a:xfrm>
            <a:off x="1141413" y="2745709"/>
            <a:ext cx="0" cy="4254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1989" name="Line 15"/>
          <p:cNvSpPr>
            <a:spLocks noChangeShapeType="1"/>
          </p:cNvSpPr>
          <p:nvPr/>
        </p:nvSpPr>
        <p:spPr bwMode="auto">
          <a:xfrm>
            <a:off x="1141413" y="4022059"/>
            <a:ext cx="0" cy="4254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1990" name="Line 16"/>
          <p:cNvSpPr>
            <a:spLocks noChangeShapeType="1"/>
          </p:cNvSpPr>
          <p:nvPr/>
        </p:nvSpPr>
        <p:spPr bwMode="auto">
          <a:xfrm>
            <a:off x="1141413" y="4447509"/>
            <a:ext cx="0" cy="4254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1991" name="Line 17"/>
          <p:cNvSpPr>
            <a:spLocks noChangeShapeType="1"/>
          </p:cNvSpPr>
          <p:nvPr/>
        </p:nvSpPr>
        <p:spPr bwMode="auto">
          <a:xfrm>
            <a:off x="1141413" y="4872959"/>
            <a:ext cx="0" cy="4254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1992" name="Line 18"/>
          <p:cNvSpPr>
            <a:spLocks noChangeShapeType="1"/>
          </p:cNvSpPr>
          <p:nvPr/>
        </p:nvSpPr>
        <p:spPr bwMode="auto">
          <a:xfrm>
            <a:off x="4341813" y="4872959"/>
            <a:ext cx="0" cy="4254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1995" name="Line 27"/>
          <p:cNvSpPr>
            <a:spLocks noChangeShapeType="1"/>
          </p:cNvSpPr>
          <p:nvPr/>
        </p:nvSpPr>
        <p:spPr bwMode="auto">
          <a:xfrm>
            <a:off x="7583488" y="4445921"/>
            <a:ext cx="0" cy="43497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555038" name="AutoShape 30"/>
          <p:cNvSpPr>
            <a:spLocks noChangeArrowheads="1"/>
          </p:cNvSpPr>
          <p:nvPr/>
        </p:nvSpPr>
        <p:spPr bwMode="auto">
          <a:xfrm>
            <a:off x="8732838" y="223838"/>
            <a:ext cx="152400" cy="228600"/>
          </a:xfrm>
          <a:prstGeom prst="star5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1999" name="Rectangle 31"/>
          <p:cNvSpPr>
            <a:spLocks noChangeArrowheads="1"/>
          </p:cNvSpPr>
          <p:nvPr/>
        </p:nvSpPr>
        <p:spPr bwMode="auto">
          <a:xfrm>
            <a:off x="379413" y="571187"/>
            <a:ext cx="8205787" cy="158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544513" indent="-544513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lvl="0" eaLnBrk="1" hangingPunct="1">
              <a:lnSpc>
                <a:spcPct val="90000"/>
              </a:lnSpc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hlinkClick r:id="rId3" action="ppaction://hlinksldjump"/>
              </a:rPr>
              <a:t>2.</a:t>
            </a: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	</a:t>
            </a:r>
            <a:r>
              <a:rPr lang="en-US" altLang="en-US" sz="2400" dirty="0">
                <a:solidFill>
                  <a:srgbClr val="000000"/>
                </a:solidFill>
              </a:rPr>
              <a:t> The table shows</a:t>
            </a:r>
            <a:r>
              <a:rPr lang="en-US" altLang="en-US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</a:rPr>
              <a:t>the percentage of open spaces in </a:t>
            </a:r>
            <a:r>
              <a:rPr lang="en-US" altLang="en-US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9</a:t>
            </a:r>
            <a:r>
              <a:rPr lang="en-US" altLang="en-US" sz="2400" dirty="0">
                <a:solidFill>
                  <a:srgbClr val="000000"/>
                </a:solidFill>
              </a:rPr>
              <a:t> areas of London, </a:t>
            </a:r>
            <a:r>
              <a:rPr lang="en-US" altLang="en-US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en-US" altLang="en-US" sz="2400" dirty="0">
                <a:solidFill>
                  <a:srgbClr val="000000"/>
                </a:solidFill>
              </a:rPr>
              <a:t>, together with the number of accidents to children as a percentage of those to adults,</a:t>
            </a:r>
            <a:r>
              <a:rPr lang="en-US" altLang="en-US" sz="28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 y</a:t>
            </a:r>
            <a:r>
              <a:rPr lang="en-US" altLang="en-US" sz="2800" dirty="0">
                <a:solidFill>
                  <a:srgbClr val="000000"/>
                </a:solidFill>
              </a:rPr>
              <a:t>. 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37904" name="Rectangle 31"/>
          <p:cNvSpPr>
            <a:spLocks noChangeArrowheads="1"/>
          </p:cNvSpPr>
          <p:nvPr/>
        </p:nvSpPr>
        <p:spPr bwMode="auto">
          <a:xfrm>
            <a:off x="808038" y="3868071"/>
            <a:ext cx="7777162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0225" algn="l"/>
                <a:tab pos="2520950" algn="l"/>
              </a:tabLst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Describe the correlation and estimate the number of accidents if </a:t>
            </a: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10% </a:t>
            </a: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of the area is open space. </a:t>
            </a:r>
          </a:p>
        </p:txBody>
      </p:sp>
      <p:sp>
        <p:nvSpPr>
          <p:cNvPr id="42001" name="Line 6"/>
          <p:cNvSpPr>
            <a:spLocks noChangeShapeType="1"/>
          </p:cNvSpPr>
          <p:nvPr/>
        </p:nvSpPr>
        <p:spPr bwMode="auto">
          <a:xfrm>
            <a:off x="1141413" y="2320259"/>
            <a:ext cx="0" cy="4254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2002" name="Line 14"/>
          <p:cNvSpPr>
            <a:spLocks noChangeShapeType="1"/>
          </p:cNvSpPr>
          <p:nvPr/>
        </p:nvSpPr>
        <p:spPr bwMode="auto">
          <a:xfrm>
            <a:off x="1141413" y="2745709"/>
            <a:ext cx="0" cy="42545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339720"/>
              </p:ext>
            </p:extLst>
          </p:nvPr>
        </p:nvGraphicFramePr>
        <p:xfrm>
          <a:off x="638175" y="2198021"/>
          <a:ext cx="7886699" cy="1300166"/>
        </p:xfrm>
        <a:graphic>
          <a:graphicData uri="http://schemas.openxmlformats.org/drawingml/2006/table">
            <a:tbl>
              <a:tblPr/>
              <a:tblGrid>
                <a:gridCol w="2383631">
                  <a:extLst>
                    <a:ext uri="{9D8B030D-6E8A-4147-A177-3AD203B41FA5}">
                      <a16:colId xmlns:a16="http://schemas.microsoft.com/office/drawing/2014/main" val="2820883625"/>
                    </a:ext>
                  </a:extLst>
                </a:gridCol>
                <a:gridCol w="611452">
                  <a:extLst>
                    <a:ext uri="{9D8B030D-6E8A-4147-A177-3AD203B41FA5}">
                      <a16:colId xmlns:a16="http://schemas.microsoft.com/office/drawing/2014/main" val="888942820"/>
                    </a:ext>
                  </a:extLst>
                </a:gridCol>
                <a:gridCol w="611452">
                  <a:extLst>
                    <a:ext uri="{9D8B030D-6E8A-4147-A177-3AD203B41FA5}">
                      <a16:colId xmlns:a16="http://schemas.microsoft.com/office/drawing/2014/main" val="1954234550"/>
                    </a:ext>
                  </a:extLst>
                </a:gridCol>
                <a:gridCol w="611452">
                  <a:extLst>
                    <a:ext uri="{9D8B030D-6E8A-4147-A177-3AD203B41FA5}">
                      <a16:colId xmlns:a16="http://schemas.microsoft.com/office/drawing/2014/main" val="2031375032"/>
                    </a:ext>
                  </a:extLst>
                </a:gridCol>
                <a:gridCol w="611452">
                  <a:extLst>
                    <a:ext uri="{9D8B030D-6E8A-4147-A177-3AD203B41FA5}">
                      <a16:colId xmlns:a16="http://schemas.microsoft.com/office/drawing/2014/main" val="2795494160"/>
                    </a:ext>
                  </a:extLst>
                </a:gridCol>
                <a:gridCol w="611452">
                  <a:extLst>
                    <a:ext uri="{9D8B030D-6E8A-4147-A177-3AD203B41FA5}">
                      <a16:colId xmlns:a16="http://schemas.microsoft.com/office/drawing/2014/main" val="3055038034"/>
                    </a:ext>
                  </a:extLst>
                </a:gridCol>
                <a:gridCol w="611452">
                  <a:extLst>
                    <a:ext uri="{9D8B030D-6E8A-4147-A177-3AD203B41FA5}">
                      <a16:colId xmlns:a16="http://schemas.microsoft.com/office/drawing/2014/main" val="1990479506"/>
                    </a:ext>
                  </a:extLst>
                </a:gridCol>
                <a:gridCol w="611452">
                  <a:extLst>
                    <a:ext uri="{9D8B030D-6E8A-4147-A177-3AD203B41FA5}">
                      <a16:colId xmlns:a16="http://schemas.microsoft.com/office/drawing/2014/main" val="1232821723"/>
                    </a:ext>
                  </a:extLst>
                </a:gridCol>
                <a:gridCol w="611452">
                  <a:extLst>
                    <a:ext uri="{9D8B030D-6E8A-4147-A177-3AD203B41FA5}">
                      <a16:colId xmlns:a16="http://schemas.microsoft.com/office/drawing/2014/main" val="1668186181"/>
                    </a:ext>
                  </a:extLst>
                </a:gridCol>
                <a:gridCol w="611452">
                  <a:extLst>
                    <a:ext uri="{9D8B030D-6E8A-4147-A177-3AD203B41FA5}">
                      <a16:colId xmlns:a16="http://schemas.microsoft.com/office/drawing/2014/main" val="2605326965"/>
                    </a:ext>
                  </a:extLst>
                </a:gridCol>
              </a:tblGrid>
              <a:tr h="312565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73" marR="7773" marT="776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669145"/>
                  </a:ext>
                </a:extLst>
              </a:tr>
              <a:tr h="3430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Open Spaces (%), </a:t>
                      </a:r>
                      <a:r>
                        <a:rPr lang="en-GB" sz="22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5.0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1.4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7.0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5.2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6.3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14.6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14.8</a:t>
                      </a:r>
                    </a:p>
                  </a:txBody>
                  <a:tcPr marL="7773" marR="7773" marT="776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19468"/>
                  </a:ext>
                </a:extLst>
              </a:tr>
              <a:tr h="64455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Children's Accidents</a:t>
                      </a:r>
                      <a:b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</a:br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 panose="030F0702030302020204" pitchFamily="66" charset="0"/>
                        </a:rPr>
                        <a:t> (%), </a:t>
                      </a:r>
                      <a:r>
                        <a:rPr lang="en-GB" sz="2200" b="1" i="1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</a:p>
                  </a:txBody>
                  <a:tcPr marL="7773" marR="7773" marT="77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46.3</a:t>
                      </a:r>
                    </a:p>
                  </a:txBody>
                  <a:tcPr marL="7773" marR="7773" marT="77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42.9</a:t>
                      </a:r>
                    </a:p>
                  </a:txBody>
                  <a:tcPr marL="7773" marR="7773" marT="77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40.0</a:t>
                      </a:r>
                    </a:p>
                  </a:txBody>
                  <a:tcPr marL="7773" marR="7773" marT="77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38.2</a:t>
                      </a:r>
                    </a:p>
                  </a:txBody>
                  <a:tcPr marL="7773" marR="7773" marT="77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37.0</a:t>
                      </a:r>
                    </a:p>
                  </a:txBody>
                  <a:tcPr marL="7773" marR="7773" marT="77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33.6</a:t>
                      </a:r>
                    </a:p>
                  </a:txBody>
                  <a:tcPr marL="7773" marR="7773" marT="77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30.8</a:t>
                      </a:r>
                    </a:p>
                  </a:txBody>
                  <a:tcPr marL="7773" marR="7773" marT="77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23.8</a:t>
                      </a:r>
                    </a:p>
                  </a:txBody>
                  <a:tcPr marL="7773" marR="7773" marT="77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17.1</a:t>
                      </a:r>
                    </a:p>
                  </a:txBody>
                  <a:tcPr marL="7773" marR="7773" marT="77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463822"/>
                  </a:ext>
                </a:extLst>
              </a:tr>
            </a:tbl>
          </a:graphicData>
        </a:graphic>
      </p:graphicFrame>
      <p:sp>
        <p:nvSpPr>
          <p:cNvPr id="20" name="Rectangle 31"/>
          <p:cNvSpPr>
            <a:spLocks noChangeArrowheads="1"/>
          </p:cNvSpPr>
          <p:nvPr/>
        </p:nvSpPr>
        <p:spPr bwMode="auto">
          <a:xfrm>
            <a:off x="808038" y="4918996"/>
            <a:ext cx="711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0225" algn="l"/>
                <a:tab pos="2520950" algn="l"/>
              </a:tabLst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 diagram and solution are on the next slide.</a:t>
            </a:r>
          </a:p>
        </p:txBody>
      </p:sp>
    </p:spTree>
    <p:extLst>
      <p:ext uri="{BB962C8B-B14F-4D97-AF65-F5344CB8AC3E}">
        <p14:creationId xmlns:p14="http://schemas.microsoft.com/office/powerpoint/2010/main" val="3188254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5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4"/>
          <p:cNvSpPr txBox="1">
            <a:spLocks noChangeArrowheads="1"/>
          </p:cNvSpPr>
          <p:nvPr/>
        </p:nvSpPr>
        <p:spPr bwMode="auto">
          <a:xfrm>
            <a:off x="584200" y="736600"/>
            <a:ext cx="81788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Part </a:t>
            </a:r>
            <a:r>
              <a:rPr lang="en-GB" altLang="en-US" sz="2600" b="1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of “Teach A level Maths” covers the work on Statistics for Year 1/AS of the Maths A level.</a:t>
            </a:r>
          </a:p>
        </p:txBody>
      </p:sp>
      <p:sp>
        <p:nvSpPr>
          <p:cNvPr id="412694" name="Text Box 22"/>
          <p:cNvSpPr txBox="1">
            <a:spLocks noChangeArrowheads="1"/>
          </p:cNvSpPr>
          <p:nvPr/>
        </p:nvSpPr>
        <p:spPr bwMode="auto">
          <a:xfrm>
            <a:off x="584200" y="2013857"/>
            <a:ext cx="8178800" cy="196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All topics for the </a:t>
            </a:r>
            <a:r>
              <a:rPr kumimoji="0" lang="en-GB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Times New Roman" panose="02020603050405020304" pitchFamily="18" charset="0"/>
              </a:rPr>
              <a:t>4</a:t>
            </a: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specifications offered by the English examining bodies are covered.  Where a topic relates to some specifications only, this is indicated in a contents file and also at the start of the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38056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69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3857625" y="122238"/>
            <a:ext cx="1447800" cy="466725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None/>
              <a:tabLst>
                <a:tab pos="681038" algn="l"/>
                <a:tab pos="2520950" algn="l"/>
              </a:tabLst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Exercise</a:t>
            </a:r>
          </a:p>
        </p:txBody>
      </p:sp>
      <p:sp>
        <p:nvSpPr>
          <p:cNvPr id="44035" name="Line 23"/>
          <p:cNvSpPr>
            <a:spLocks noChangeShapeType="1"/>
          </p:cNvSpPr>
          <p:nvPr/>
        </p:nvSpPr>
        <p:spPr bwMode="auto">
          <a:xfrm>
            <a:off x="5022850" y="1862138"/>
            <a:ext cx="320675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4036" name="Line 24"/>
          <p:cNvSpPr>
            <a:spLocks noChangeShapeType="1"/>
          </p:cNvSpPr>
          <p:nvPr/>
        </p:nvSpPr>
        <p:spPr bwMode="auto">
          <a:xfrm>
            <a:off x="6303963" y="1862138"/>
            <a:ext cx="319087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4037" name="Line 25"/>
          <p:cNvSpPr>
            <a:spLocks noChangeShapeType="1"/>
          </p:cNvSpPr>
          <p:nvPr/>
        </p:nvSpPr>
        <p:spPr bwMode="auto">
          <a:xfrm>
            <a:off x="6623050" y="1862138"/>
            <a:ext cx="320675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4038" name="Line 26"/>
          <p:cNvSpPr>
            <a:spLocks noChangeShapeType="1"/>
          </p:cNvSpPr>
          <p:nvPr/>
        </p:nvSpPr>
        <p:spPr bwMode="auto">
          <a:xfrm>
            <a:off x="6943725" y="1862138"/>
            <a:ext cx="319088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4039" name="Line 27"/>
          <p:cNvSpPr>
            <a:spLocks noChangeShapeType="1"/>
          </p:cNvSpPr>
          <p:nvPr/>
        </p:nvSpPr>
        <p:spPr bwMode="auto">
          <a:xfrm>
            <a:off x="7262813" y="1862138"/>
            <a:ext cx="320675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4040" name="Line 28"/>
          <p:cNvSpPr>
            <a:spLocks noChangeShapeType="1"/>
          </p:cNvSpPr>
          <p:nvPr/>
        </p:nvSpPr>
        <p:spPr bwMode="auto">
          <a:xfrm>
            <a:off x="7583488" y="4416425"/>
            <a:ext cx="0" cy="43497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4041" name="Line 30"/>
          <p:cNvSpPr>
            <a:spLocks noChangeShapeType="1"/>
          </p:cNvSpPr>
          <p:nvPr/>
        </p:nvSpPr>
        <p:spPr bwMode="auto">
          <a:xfrm>
            <a:off x="5951538" y="5711825"/>
            <a:ext cx="352425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552991" name="AutoShape 31"/>
          <p:cNvSpPr>
            <a:spLocks noChangeArrowheads="1"/>
          </p:cNvSpPr>
          <p:nvPr/>
        </p:nvSpPr>
        <p:spPr bwMode="auto">
          <a:xfrm>
            <a:off x="8732838" y="223838"/>
            <a:ext cx="152400" cy="228600"/>
          </a:xfrm>
          <a:prstGeom prst="star5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4043" name="Rectangle 39"/>
          <p:cNvSpPr>
            <a:spLocks noChangeArrowheads="1"/>
          </p:cNvSpPr>
          <p:nvPr/>
        </p:nvSpPr>
        <p:spPr bwMode="auto">
          <a:xfrm>
            <a:off x="241300" y="144463"/>
            <a:ext cx="1646238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544513" indent="-544513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544513" marR="0" lvl="0" indent="-544513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0225" algn="l"/>
                <a:tab pos="2520950" algn="l"/>
              </a:tabLst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Solution:</a:t>
            </a:r>
          </a:p>
        </p:txBody>
      </p:sp>
      <p:sp>
        <p:nvSpPr>
          <p:cNvPr id="57" name="Rectangle 39"/>
          <p:cNvSpPr>
            <a:spLocks noChangeArrowheads="1"/>
          </p:cNvSpPr>
          <p:nvPr/>
        </p:nvSpPr>
        <p:spPr bwMode="auto">
          <a:xfrm>
            <a:off x="403225" y="4357688"/>
            <a:ext cx="83296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544513" indent="-544513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544513" marR="0" lvl="0" indent="-544513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0225" algn="l"/>
                <a:tab pos="2520950" algn="l"/>
              </a:tabLst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There is a strong, negative correlation.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0225" algn="l"/>
                <a:tab pos="2520950" algn="l"/>
              </a:tabLst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There is evidence that the percentage of children’s accidents decreases as the percentage of open space in areas of London increases. </a:t>
            </a:r>
          </a:p>
        </p:txBody>
      </p:sp>
      <p:graphicFrame>
        <p:nvGraphicFramePr>
          <p:cNvPr id="44045" name="Object 1"/>
          <p:cNvGraphicFramePr>
            <a:graphicFrameLocks noChangeAspect="1"/>
          </p:cNvGraphicFramePr>
          <p:nvPr/>
        </p:nvGraphicFramePr>
        <p:xfrm>
          <a:off x="1016000" y="566738"/>
          <a:ext cx="6246813" cy="3748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name="Worksheet" r:id="rId4" imgW="5762729" imgH="3457752" progId="Excel.Sheet.12">
                  <p:embed/>
                </p:oleObj>
              </mc:Choice>
              <mc:Fallback>
                <p:oleObj name="Worksheet" r:id="rId4" imgW="5762729" imgH="3457752" progId="Excel.Sheet.12">
                  <p:embed/>
                  <p:pic>
                    <p:nvPicPr>
                      <p:cNvPr id="44045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000" y="566738"/>
                        <a:ext cx="6246813" cy="3748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39"/>
          <p:cNvSpPr>
            <a:spLocks noChangeArrowheads="1"/>
          </p:cNvSpPr>
          <p:nvPr/>
        </p:nvSpPr>
        <p:spPr bwMode="auto">
          <a:xfrm>
            <a:off x="430917" y="5617486"/>
            <a:ext cx="7618802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0225" algn="l"/>
                <a:tab pos="2520950" algn="l"/>
              </a:tabLst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If </a:t>
            </a: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10%</a:t>
            </a: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of the area is open space, we estimate the number of accidents to be. . . 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 flipV="1">
            <a:off x="4527030" y="2233534"/>
            <a:ext cx="2" cy="1379100"/>
          </a:xfrm>
          <a:prstGeom prst="straightConnector1">
            <a:avLst/>
          </a:prstGeom>
          <a:solidFill>
            <a:srgbClr val="EAEAEA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H="1" flipV="1">
            <a:off x="2143593" y="2248524"/>
            <a:ext cx="2383440" cy="5"/>
          </a:xfrm>
          <a:prstGeom prst="straightConnector1">
            <a:avLst/>
          </a:prstGeom>
          <a:solidFill>
            <a:srgbClr val="EAEAEA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Rectangle 39"/>
          <p:cNvSpPr>
            <a:spLocks noChangeArrowheads="1"/>
          </p:cNvSpPr>
          <p:nvPr/>
        </p:nvSpPr>
        <p:spPr bwMode="auto">
          <a:xfrm>
            <a:off x="4808044" y="5933639"/>
            <a:ext cx="103812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0225" algn="l"/>
                <a:tab pos="2520950" algn="l"/>
              </a:tabLst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28%.</a:t>
            </a:r>
          </a:p>
        </p:txBody>
      </p:sp>
    </p:spTree>
    <p:extLst>
      <p:ext uri="{BB962C8B-B14F-4D97-AF65-F5344CB8AC3E}">
        <p14:creationId xmlns:p14="http://schemas.microsoft.com/office/powerpoint/2010/main" val="366618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14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40"/>
          <p:cNvGrpSpPr>
            <a:grpSpLocks/>
          </p:cNvGrpSpPr>
          <p:nvPr/>
        </p:nvGrpSpPr>
        <p:grpSpPr bwMode="auto">
          <a:xfrm>
            <a:off x="3479800" y="50800"/>
            <a:ext cx="2184400" cy="457200"/>
            <a:chOff x="2192" y="32"/>
            <a:chExt cx="1376" cy="288"/>
          </a:xfrm>
        </p:grpSpPr>
        <p:sp>
          <p:nvSpPr>
            <p:cNvPr id="22534" name="AutoShape 38"/>
            <p:cNvSpPr>
              <a:spLocks noChangeArrowheads="1"/>
            </p:cNvSpPr>
            <p:nvPr/>
          </p:nvSpPr>
          <p:spPr bwMode="auto">
            <a:xfrm>
              <a:off x="2272" y="48"/>
              <a:ext cx="1216" cy="256"/>
            </a:xfrm>
            <a:prstGeom prst="roundRect">
              <a:avLst>
                <a:gd name="adj" fmla="val 16667"/>
              </a:avLst>
            </a:prstGeom>
            <a:solidFill>
              <a:srgbClr val="33CC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2535" name="Rectangle 39"/>
            <p:cNvSpPr>
              <a:spLocks noChangeArrowheads="1"/>
            </p:cNvSpPr>
            <p:nvPr/>
          </p:nvSpPr>
          <p:spPr bwMode="auto">
            <a:xfrm>
              <a:off x="2192" y="32"/>
              <a:ext cx="13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marL="468313" indent="-468313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en-US" b="1">
                  <a:latin typeface="Comic Sans MS" panose="030F0702030302020204" pitchFamily="66" charset="0"/>
                </a:rPr>
                <a:t>Histograms</a:t>
              </a:r>
            </a:p>
          </p:txBody>
        </p:sp>
      </p:grpSp>
      <p:sp>
        <p:nvSpPr>
          <p:cNvPr id="22531" name="Text Box 41"/>
          <p:cNvSpPr txBox="1">
            <a:spLocks noChangeArrowheads="1"/>
          </p:cNvSpPr>
          <p:nvPr/>
        </p:nvSpPr>
        <p:spPr bwMode="auto">
          <a:xfrm>
            <a:off x="2416628" y="1168400"/>
            <a:ext cx="4294415" cy="49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06400" indent="-4064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GB" altLang="en-US" sz="3200" b="1" dirty="0">
                <a:latin typeface="Comic Sans MS" panose="030F0702030302020204" pitchFamily="66" charset="0"/>
              </a:rPr>
              <a:t>Histograms</a:t>
            </a:r>
          </a:p>
        </p:txBody>
      </p:sp>
      <p:sp>
        <p:nvSpPr>
          <p:cNvPr id="304170" name="Text Box 42"/>
          <p:cNvSpPr txBox="1">
            <a:spLocks noChangeArrowheads="1"/>
          </p:cNvSpPr>
          <p:nvPr/>
        </p:nvSpPr>
        <p:spPr bwMode="auto">
          <a:xfrm>
            <a:off x="533400" y="1981200"/>
            <a:ext cx="7924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 dirty="0">
                <a:latin typeface="Comic Sans MS" panose="030F0702030302020204" pitchFamily="66" charset="0"/>
              </a:rPr>
              <a:t>Students need to understand the difference between a Bar Chart and a Histogram. </a:t>
            </a:r>
          </a:p>
        </p:txBody>
      </p:sp>
      <p:sp>
        <p:nvSpPr>
          <p:cNvPr id="304171" name="Text Box 43"/>
          <p:cNvSpPr txBox="1">
            <a:spLocks noChangeArrowheads="1"/>
          </p:cNvSpPr>
          <p:nvPr/>
        </p:nvSpPr>
        <p:spPr bwMode="auto">
          <a:xfrm>
            <a:off x="533400" y="3325586"/>
            <a:ext cx="7924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 dirty="0">
                <a:latin typeface="Comic Sans MS" panose="030F0702030302020204" pitchFamily="66" charset="0"/>
              </a:rPr>
              <a:t>The exercise shown here reinforces the rules without the students needing to spend time drawing a diagram.</a:t>
            </a:r>
          </a:p>
        </p:txBody>
      </p:sp>
    </p:spTree>
    <p:extLst>
      <p:ext uri="{BB962C8B-B14F-4D97-AF65-F5344CB8AC3E}">
        <p14:creationId xmlns:p14="http://schemas.microsoft.com/office/powerpoint/2010/main" val="3712856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70" grpId="0"/>
      <p:bldP spid="3041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55600" y="542925"/>
            <a:ext cx="1512888" cy="466725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tabLst>
                <a:tab pos="681038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681038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681038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681038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681038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Symbol" panose="05050102010706020507" pitchFamily="18" charset="2"/>
              <a:buNone/>
            </a:pPr>
            <a:r>
              <a:rPr lang="en-US" altLang="en-US" b="1">
                <a:latin typeface="Comic Sans MS" panose="030F0702030302020204" pitchFamily="66" charset="0"/>
              </a:rPr>
              <a:t>Exercise</a:t>
            </a:r>
          </a:p>
        </p:txBody>
      </p:sp>
      <p:pic>
        <p:nvPicPr>
          <p:cNvPr id="23555" name="Picture 3" descr="30393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0668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2196" name="AutoShape 4"/>
          <p:cNvSpPr>
            <a:spLocks noChangeArrowheads="1"/>
          </p:cNvSpPr>
          <p:nvPr/>
        </p:nvSpPr>
        <p:spPr bwMode="auto">
          <a:xfrm>
            <a:off x="8763000" y="152400"/>
            <a:ext cx="1524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2197" name="Text Box 5"/>
          <p:cNvSpPr txBox="1">
            <a:spLocks noChangeArrowheads="1"/>
          </p:cNvSpPr>
          <p:nvPr/>
        </p:nvSpPr>
        <p:spPr bwMode="auto">
          <a:xfrm>
            <a:off x="349250" y="1154113"/>
            <a:ext cx="8443913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b="1" dirty="0">
                <a:cs typeface="Times New Roman" panose="02020603050405020304" pitchFamily="18" charset="0"/>
              </a:rPr>
              <a:t>95</a:t>
            </a:r>
            <a:r>
              <a:rPr lang="en-GB" altLang="en-US" sz="2200" b="1" dirty="0">
                <a:latin typeface="Comic Sans MS" panose="030F0702030302020204" pitchFamily="66" charset="0"/>
              </a:rPr>
              <a:t> components are tested until they fail.  The table gives the times taken ( hours ) until failure.</a:t>
            </a:r>
          </a:p>
        </p:txBody>
      </p:sp>
      <p:graphicFrame>
        <p:nvGraphicFramePr>
          <p:cNvPr id="392198" name="Group 6"/>
          <p:cNvGraphicFramePr>
            <a:graphicFrameLocks noGrp="1"/>
          </p:cNvGraphicFramePr>
          <p:nvPr/>
        </p:nvGraphicFramePr>
        <p:xfrm>
          <a:off x="152400" y="1981200"/>
          <a:ext cx="8813800" cy="1524000"/>
        </p:xfrm>
        <a:graphic>
          <a:graphicData uri="http://schemas.openxmlformats.org/drawingml/2006/table">
            <a:tbl>
              <a:tblPr/>
              <a:tblGrid>
                <a:gridCol w="2157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9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9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40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09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493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Time to failure (hours)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0-19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20-29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30-39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40-44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45-49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50-59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60-89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Number of components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92227" name="Text Box 35"/>
          <p:cNvSpPr txBox="1">
            <a:spLocks noChangeArrowheads="1"/>
          </p:cNvSpPr>
          <p:nvPr/>
        </p:nvSpPr>
        <p:spPr bwMode="auto">
          <a:xfrm>
            <a:off x="349250" y="3897313"/>
            <a:ext cx="328771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2200" b="1" dirty="0">
                <a:latin typeface="Comic Sans MS" panose="030F0702030302020204" pitchFamily="66" charset="0"/>
              </a:rPr>
              <a:t>Find </a:t>
            </a:r>
            <a:r>
              <a:rPr lang="en-GB" altLang="en-US" b="1" dirty="0">
                <a:cs typeface="Times New Roman" panose="02020603050405020304" pitchFamily="18" charset="0"/>
              </a:rPr>
              <a:t>3</a:t>
            </a:r>
            <a:r>
              <a:rPr lang="en-GB" altLang="en-US" sz="2200" b="1" dirty="0">
                <a:latin typeface="Comic Sans MS" panose="030F0702030302020204" pitchFamily="66" charset="0"/>
              </a:rPr>
              <a:t> things wrong with the histogram which represents the data in the table.</a:t>
            </a:r>
          </a:p>
        </p:txBody>
      </p:sp>
      <p:pic>
        <p:nvPicPr>
          <p:cNvPr id="392228" name="Picture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630613"/>
            <a:ext cx="5308600" cy="25431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589" name="Group 37"/>
          <p:cNvGrpSpPr>
            <a:grpSpLocks/>
          </p:cNvGrpSpPr>
          <p:nvPr/>
        </p:nvGrpSpPr>
        <p:grpSpPr bwMode="auto">
          <a:xfrm>
            <a:off x="3479800" y="50800"/>
            <a:ext cx="2184400" cy="457200"/>
            <a:chOff x="2192" y="32"/>
            <a:chExt cx="1376" cy="288"/>
          </a:xfrm>
        </p:grpSpPr>
        <p:sp>
          <p:nvSpPr>
            <p:cNvPr id="23590" name="AutoShape 38"/>
            <p:cNvSpPr>
              <a:spLocks noChangeArrowheads="1"/>
            </p:cNvSpPr>
            <p:nvPr/>
          </p:nvSpPr>
          <p:spPr bwMode="auto">
            <a:xfrm>
              <a:off x="2272" y="48"/>
              <a:ext cx="1216" cy="256"/>
            </a:xfrm>
            <a:prstGeom prst="roundRect">
              <a:avLst>
                <a:gd name="adj" fmla="val 16667"/>
              </a:avLst>
            </a:prstGeom>
            <a:solidFill>
              <a:srgbClr val="33CC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3591" name="Rectangle 39"/>
            <p:cNvSpPr>
              <a:spLocks noChangeArrowheads="1"/>
            </p:cNvSpPr>
            <p:nvPr/>
          </p:nvSpPr>
          <p:spPr bwMode="auto">
            <a:xfrm>
              <a:off x="2192" y="32"/>
              <a:ext cx="13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marL="468313" indent="-468313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en-US" b="1">
                  <a:latin typeface="Comic Sans MS" panose="030F0702030302020204" pitchFamily="66" charset="0"/>
                </a:rPr>
                <a:t>Histograms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1216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2196" grpId="0" animBg="1"/>
      <p:bldP spid="392197" grpId="0"/>
      <p:bldP spid="3922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355600" y="609600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681038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681038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681038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681038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681038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Symbol" panose="05050102010706020507" pitchFamily="18" charset="2"/>
              <a:buNone/>
            </a:pPr>
            <a:r>
              <a:rPr lang="en-US" altLang="en-US" b="1">
                <a:latin typeface="Comic Sans MS" panose="030F0702030302020204" pitchFamily="66" charset="0"/>
              </a:rPr>
              <a:t>Answer:</a:t>
            </a:r>
          </a:p>
        </p:txBody>
      </p:sp>
      <p:pic>
        <p:nvPicPr>
          <p:cNvPr id="24579" name="Picture 3" descr="30393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400"/>
            <a:ext cx="10668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5156" name="AutoShape 4"/>
          <p:cNvSpPr>
            <a:spLocks noChangeArrowheads="1"/>
          </p:cNvSpPr>
          <p:nvPr/>
        </p:nvSpPr>
        <p:spPr bwMode="auto">
          <a:xfrm>
            <a:off x="8763000" y="152400"/>
            <a:ext cx="1524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305157" name="Group 5"/>
          <p:cNvGraphicFramePr>
            <a:graphicFrameLocks noGrp="1"/>
          </p:cNvGraphicFramePr>
          <p:nvPr/>
        </p:nvGraphicFramePr>
        <p:xfrm>
          <a:off x="152400" y="1193800"/>
          <a:ext cx="8813800" cy="1524000"/>
        </p:xfrm>
        <a:graphic>
          <a:graphicData uri="http://schemas.openxmlformats.org/drawingml/2006/table">
            <a:tbl>
              <a:tblPr/>
              <a:tblGrid>
                <a:gridCol w="2157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9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9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40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09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493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5091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Time to failure (hours)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0-19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20-29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30-39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40-44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45-49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50-59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60-89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Number of components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5186" name="Text Box 34"/>
          <p:cNvSpPr txBox="1">
            <a:spLocks noChangeArrowheads="1"/>
          </p:cNvSpPr>
          <p:nvPr/>
        </p:nvSpPr>
        <p:spPr bwMode="auto">
          <a:xfrm>
            <a:off x="196850" y="3059113"/>
            <a:ext cx="3567113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en-GB" altLang="en-US" sz="2200" b="1">
                <a:latin typeface="Comic Sans MS" panose="030F0702030302020204" pitchFamily="66" charset="0"/>
              </a:rPr>
              <a:t>Frequency has been plotted instead of frequency density.</a:t>
            </a:r>
          </a:p>
        </p:txBody>
      </p:sp>
      <p:sp>
        <p:nvSpPr>
          <p:cNvPr id="305187" name="Text Box 35"/>
          <p:cNvSpPr txBox="1">
            <a:spLocks noChangeArrowheads="1"/>
          </p:cNvSpPr>
          <p:nvPr/>
        </p:nvSpPr>
        <p:spPr bwMode="auto">
          <a:xfrm>
            <a:off x="196850" y="4278313"/>
            <a:ext cx="356711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en-GB" altLang="en-US" sz="2200" b="1">
                <a:latin typeface="Comic Sans MS" panose="030F0702030302020204" pitchFamily="66" charset="0"/>
              </a:rPr>
              <a:t>There is no title.</a:t>
            </a:r>
          </a:p>
        </p:txBody>
      </p:sp>
      <p:sp>
        <p:nvSpPr>
          <p:cNvPr id="305188" name="Text Box 36"/>
          <p:cNvSpPr txBox="1">
            <a:spLocks noChangeArrowheads="1"/>
          </p:cNvSpPr>
          <p:nvPr/>
        </p:nvSpPr>
        <p:spPr bwMode="auto">
          <a:xfrm>
            <a:off x="177800" y="4811713"/>
            <a:ext cx="356711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en-GB" altLang="en-US" sz="2200" b="1">
                <a:latin typeface="Comic Sans MS" panose="030F0702030302020204" pitchFamily="66" charset="0"/>
              </a:rPr>
              <a:t>There are no units on the </a:t>
            </a:r>
            <a:r>
              <a:rPr lang="en-GB" altLang="en-US" b="1" i="1"/>
              <a:t>x</a:t>
            </a:r>
            <a:r>
              <a:rPr lang="en-GB" altLang="en-US" sz="2200" b="1">
                <a:latin typeface="Comic Sans MS" panose="030F0702030302020204" pitchFamily="66" charset="0"/>
              </a:rPr>
              <a:t>-axis.</a:t>
            </a:r>
          </a:p>
        </p:txBody>
      </p:sp>
      <p:pic>
        <p:nvPicPr>
          <p:cNvPr id="24613" name="Picture 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200" y="3021013"/>
            <a:ext cx="5308600" cy="25431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614" name="Group 38"/>
          <p:cNvGrpSpPr>
            <a:grpSpLocks/>
          </p:cNvGrpSpPr>
          <p:nvPr/>
        </p:nvGrpSpPr>
        <p:grpSpPr bwMode="auto">
          <a:xfrm>
            <a:off x="3479800" y="50800"/>
            <a:ext cx="2184400" cy="457200"/>
            <a:chOff x="2192" y="32"/>
            <a:chExt cx="1376" cy="288"/>
          </a:xfrm>
        </p:grpSpPr>
        <p:sp>
          <p:nvSpPr>
            <p:cNvPr id="24615" name="AutoShape 39"/>
            <p:cNvSpPr>
              <a:spLocks noChangeArrowheads="1"/>
            </p:cNvSpPr>
            <p:nvPr/>
          </p:nvSpPr>
          <p:spPr bwMode="auto">
            <a:xfrm>
              <a:off x="2272" y="48"/>
              <a:ext cx="1216" cy="256"/>
            </a:xfrm>
            <a:prstGeom prst="roundRect">
              <a:avLst>
                <a:gd name="adj" fmla="val 16667"/>
              </a:avLst>
            </a:prstGeom>
            <a:solidFill>
              <a:srgbClr val="33CC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4616" name="Rectangle 40"/>
            <p:cNvSpPr>
              <a:spLocks noChangeArrowheads="1"/>
            </p:cNvSpPr>
            <p:nvPr/>
          </p:nvSpPr>
          <p:spPr bwMode="auto">
            <a:xfrm>
              <a:off x="2192" y="32"/>
              <a:ext cx="13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marL="468313" indent="-468313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en-US" b="1">
                  <a:latin typeface="Comic Sans MS" panose="030F0702030302020204" pitchFamily="66" charset="0"/>
                </a:rPr>
                <a:t>Histograms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2891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6" grpId="0" animBg="1"/>
      <p:bldP spid="305186" grpId="0"/>
      <p:bldP spid="305187" grpId="0"/>
      <p:bldP spid="30518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760413"/>
            <a:ext cx="6096000" cy="25431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603" name="Group 3"/>
          <p:cNvGrpSpPr>
            <a:grpSpLocks/>
          </p:cNvGrpSpPr>
          <p:nvPr/>
        </p:nvGrpSpPr>
        <p:grpSpPr bwMode="auto">
          <a:xfrm>
            <a:off x="2184400" y="3414713"/>
            <a:ext cx="6096000" cy="3038475"/>
            <a:chOff x="1072" y="2039"/>
            <a:chExt cx="3840" cy="1914"/>
          </a:xfrm>
        </p:grpSpPr>
        <p:sp>
          <p:nvSpPr>
            <p:cNvPr id="25610" name="Text Box 4"/>
            <p:cNvSpPr txBox="1">
              <a:spLocks noChangeArrowheads="1"/>
            </p:cNvSpPr>
            <p:nvPr/>
          </p:nvSpPr>
          <p:spPr bwMode="auto">
            <a:xfrm>
              <a:off x="1296" y="2039"/>
              <a:ext cx="3367" cy="271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tabLst>
                  <a:tab pos="1371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371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371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371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371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71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71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71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7160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GB" altLang="en-US" sz="2200" b="1" dirty="0">
                  <a:latin typeface="Comic Sans MS" panose="030F0702030302020204" pitchFamily="66" charset="0"/>
                </a:rPr>
                <a:t>Time taken for </a:t>
              </a:r>
              <a:r>
                <a:rPr lang="en-GB" altLang="en-US" sz="2200" b="1" dirty="0">
                  <a:cs typeface="Times New Roman" panose="02020603050405020304" pitchFamily="18" charset="0"/>
                </a:rPr>
                <a:t>95</a:t>
              </a:r>
              <a:r>
                <a:rPr lang="en-GB" altLang="en-US" sz="2200" b="1" dirty="0">
                  <a:latin typeface="Comic Sans MS" panose="030F0702030302020204" pitchFamily="66" charset="0"/>
                </a:rPr>
                <a:t> components to fail</a:t>
              </a:r>
            </a:p>
          </p:txBody>
        </p:sp>
        <p:pic>
          <p:nvPicPr>
            <p:cNvPr id="2561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2" y="2351"/>
              <a:ext cx="3840" cy="160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5604" name="Text Box 6"/>
          <p:cNvSpPr txBox="1">
            <a:spLocks noChangeArrowheads="1"/>
          </p:cNvSpPr>
          <p:nvPr/>
        </p:nvSpPr>
        <p:spPr bwMode="auto">
          <a:xfrm>
            <a:off x="304800" y="1524000"/>
            <a:ext cx="15097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2200" b="1">
                <a:latin typeface="Comic Sans MS" panose="030F0702030302020204" pitchFamily="66" charset="0"/>
              </a:rPr>
              <a:t>Incorrect diagram</a:t>
            </a:r>
          </a:p>
        </p:txBody>
      </p:sp>
      <p:sp>
        <p:nvSpPr>
          <p:cNvPr id="25605" name="Text Box 7"/>
          <p:cNvSpPr txBox="1">
            <a:spLocks noChangeArrowheads="1"/>
          </p:cNvSpPr>
          <p:nvPr/>
        </p:nvSpPr>
        <p:spPr bwMode="auto">
          <a:xfrm>
            <a:off x="381000" y="4368800"/>
            <a:ext cx="15097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2200" b="1">
                <a:latin typeface="Comic Sans MS" panose="030F0702030302020204" pitchFamily="66" charset="0"/>
              </a:rPr>
              <a:t>Correct diagram</a:t>
            </a:r>
          </a:p>
        </p:txBody>
      </p:sp>
      <p:sp>
        <p:nvSpPr>
          <p:cNvPr id="306184" name="AutoShape 8"/>
          <p:cNvSpPr>
            <a:spLocks noChangeArrowheads="1"/>
          </p:cNvSpPr>
          <p:nvPr/>
        </p:nvSpPr>
        <p:spPr bwMode="auto">
          <a:xfrm>
            <a:off x="8763000" y="152400"/>
            <a:ext cx="1524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5607" name="Group 9"/>
          <p:cNvGrpSpPr>
            <a:grpSpLocks/>
          </p:cNvGrpSpPr>
          <p:nvPr/>
        </p:nvGrpSpPr>
        <p:grpSpPr bwMode="auto">
          <a:xfrm>
            <a:off x="3479800" y="50800"/>
            <a:ext cx="2184400" cy="457200"/>
            <a:chOff x="2192" y="32"/>
            <a:chExt cx="1376" cy="288"/>
          </a:xfrm>
        </p:grpSpPr>
        <p:sp>
          <p:nvSpPr>
            <p:cNvPr id="25608" name="AutoShape 10"/>
            <p:cNvSpPr>
              <a:spLocks noChangeArrowheads="1"/>
            </p:cNvSpPr>
            <p:nvPr/>
          </p:nvSpPr>
          <p:spPr bwMode="auto">
            <a:xfrm>
              <a:off x="2272" y="48"/>
              <a:ext cx="1216" cy="256"/>
            </a:xfrm>
            <a:prstGeom prst="roundRect">
              <a:avLst>
                <a:gd name="adj" fmla="val 16667"/>
              </a:avLst>
            </a:prstGeom>
            <a:solidFill>
              <a:srgbClr val="33CC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5609" name="Rectangle 11"/>
            <p:cNvSpPr>
              <a:spLocks noChangeArrowheads="1"/>
            </p:cNvSpPr>
            <p:nvPr/>
          </p:nvSpPr>
          <p:spPr bwMode="auto">
            <a:xfrm>
              <a:off x="2192" y="32"/>
              <a:ext cx="13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marL="468313" indent="-468313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en-US" b="1">
                  <a:latin typeface="Comic Sans MS" panose="030F0702030302020204" pitchFamily="66" charset="0"/>
                </a:rPr>
                <a:t>Histograms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4341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618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1"/>
          <p:cNvSpPr txBox="1">
            <a:spLocks noChangeArrowheads="1"/>
          </p:cNvSpPr>
          <p:nvPr/>
        </p:nvSpPr>
        <p:spPr bwMode="auto">
          <a:xfrm>
            <a:off x="2416628" y="1168400"/>
            <a:ext cx="4294415" cy="49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06400" indent="-4064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GB" altLang="en-US" sz="3200" b="1" dirty="0">
                <a:latin typeface="Comic Sans MS" panose="030F0702030302020204" pitchFamily="66" charset="0"/>
              </a:rPr>
              <a:t>Binomial Problems</a:t>
            </a:r>
          </a:p>
        </p:txBody>
      </p:sp>
      <p:sp>
        <p:nvSpPr>
          <p:cNvPr id="3" name="Text Box 42"/>
          <p:cNvSpPr txBox="1">
            <a:spLocks noChangeArrowheads="1"/>
          </p:cNvSpPr>
          <p:nvPr/>
        </p:nvSpPr>
        <p:spPr bwMode="auto">
          <a:xfrm>
            <a:off x="533400" y="1981200"/>
            <a:ext cx="7924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 dirty="0">
                <a:latin typeface="Comic Sans MS" panose="030F0702030302020204" pitchFamily="66" charset="0"/>
              </a:rPr>
              <a:t>A vital part of the study of the Binomial model is for students to understand when it is appropriate to use it. </a:t>
            </a:r>
          </a:p>
        </p:txBody>
      </p:sp>
      <p:sp>
        <p:nvSpPr>
          <p:cNvPr id="4" name="Text Box 42"/>
          <p:cNvSpPr txBox="1">
            <a:spLocks noChangeArrowheads="1"/>
          </p:cNvSpPr>
          <p:nvPr/>
        </p:nvSpPr>
        <p:spPr bwMode="auto">
          <a:xfrm>
            <a:off x="601435" y="3320143"/>
            <a:ext cx="7924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 dirty="0">
                <a:latin typeface="Comic Sans MS" panose="030F0702030302020204" pitchFamily="66" charset="0"/>
              </a:rPr>
              <a:t>The following extract shows a worked example with a discussion of the conditions needed for the model to be used. </a:t>
            </a:r>
          </a:p>
        </p:txBody>
      </p:sp>
    </p:spTree>
    <p:extLst>
      <p:ext uri="{BB962C8B-B14F-4D97-AF65-F5344CB8AC3E}">
        <p14:creationId xmlns:p14="http://schemas.microsoft.com/office/powerpoint/2010/main" val="169816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354" name="AutoShape 2"/>
          <p:cNvSpPr>
            <a:spLocks noChangeArrowheads="1"/>
          </p:cNvSpPr>
          <p:nvPr/>
        </p:nvSpPr>
        <p:spPr bwMode="auto">
          <a:xfrm>
            <a:off x="8686800" y="228600"/>
            <a:ext cx="152400" cy="1524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 b="0">
              <a:latin typeface="Times New Roman" pitchFamily="18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49250" y="750888"/>
            <a:ext cx="6454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/>
            <a:endParaRPr lang="en-US" altLang="en-US" sz="2400"/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355600" y="517525"/>
            <a:ext cx="848360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/>
            <a:r>
              <a:rPr lang="en-US" altLang="en-US" dirty="0"/>
              <a:t>e.g. 1. A factory produces a particular type of computer chip.  Over a long period the number that are defective has been found to be </a:t>
            </a:r>
            <a:r>
              <a:rPr lang="en-US" altLang="en-US" sz="2400" dirty="0">
                <a:latin typeface="Times New Roman" panose="02020603050405020304" pitchFamily="18" charset="0"/>
              </a:rPr>
              <a:t>15%.</a:t>
            </a:r>
            <a:r>
              <a:rPr lang="en-US" altLang="en-US" dirty="0"/>
              <a:t>  What is the probability that in a sample of </a:t>
            </a:r>
            <a:r>
              <a:rPr lang="en-US" altLang="en-US" sz="2400" dirty="0">
                <a:latin typeface="Times New Roman" panose="02020603050405020304" pitchFamily="18" charset="0"/>
              </a:rPr>
              <a:t>20</a:t>
            </a:r>
            <a:r>
              <a:rPr lang="en-US" altLang="en-US" dirty="0"/>
              <a:t> taken at random, </a:t>
            </a:r>
            <a:r>
              <a:rPr lang="en-US" altLang="en-US" sz="2400" dirty="0">
                <a:latin typeface="Times New Roman" panose="02020603050405020304" pitchFamily="18" charset="0"/>
              </a:rPr>
              <a:t>19</a:t>
            </a:r>
            <a:r>
              <a:rPr lang="en-US" altLang="en-US" dirty="0"/>
              <a:t> are perfect?</a:t>
            </a:r>
          </a:p>
        </p:txBody>
      </p:sp>
      <p:sp>
        <p:nvSpPr>
          <p:cNvPr id="484358" name="Rectangle 6"/>
          <p:cNvSpPr>
            <a:spLocks noChangeArrowheads="1"/>
          </p:cNvSpPr>
          <p:nvPr/>
        </p:nvSpPr>
        <p:spPr bwMode="auto">
          <a:xfrm>
            <a:off x="736600" y="1965325"/>
            <a:ext cx="75184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n-US" altLang="en-US"/>
              <a:t>Are the conditions met for using the Binomial model?</a:t>
            </a:r>
          </a:p>
        </p:txBody>
      </p:sp>
      <p:sp>
        <p:nvSpPr>
          <p:cNvPr id="484359" name="Rectangle 7"/>
          <p:cNvSpPr>
            <a:spLocks noChangeArrowheads="1"/>
          </p:cNvSpPr>
          <p:nvPr/>
        </p:nvSpPr>
        <p:spPr bwMode="auto">
          <a:xfrm>
            <a:off x="374650" y="2330450"/>
            <a:ext cx="7927975" cy="46166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457200" indent="-4572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n-US" altLang="en-US" dirty="0">
                <a:solidFill>
                  <a:srgbClr val="0000FF"/>
                </a:solidFill>
              </a:rPr>
              <a:t>A trial has </a:t>
            </a:r>
            <a:r>
              <a:rPr lang="en-US" altLang="en-US" sz="2400" dirty="0">
                <a:solidFill>
                  <a:srgbClr val="0000FF"/>
                </a:solidFill>
                <a:latin typeface="Times New Roman" panose="02020603050405020304" pitchFamily="18" charset="0"/>
              </a:rPr>
              <a:t>2</a:t>
            </a:r>
            <a:r>
              <a:rPr lang="en-US" altLang="en-US" dirty="0">
                <a:solidFill>
                  <a:srgbClr val="0000FF"/>
                </a:solidFill>
              </a:rPr>
              <a:t> possible outcomes, success and failure.</a:t>
            </a:r>
          </a:p>
        </p:txBody>
      </p:sp>
      <p:sp>
        <p:nvSpPr>
          <p:cNvPr id="484360" name="Rectangle 8"/>
          <p:cNvSpPr>
            <a:spLocks noChangeArrowheads="1"/>
          </p:cNvSpPr>
          <p:nvPr/>
        </p:nvSpPr>
        <p:spPr bwMode="auto">
          <a:xfrm>
            <a:off x="425450" y="3930650"/>
            <a:ext cx="8359775" cy="80168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457200" indent="-4572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n-US" altLang="en-US">
                <a:solidFill>
                  <a:srgbClr val="0000FF"/>
                </a:solidFill>
              </a:rPr>
              <a:t>The probability of success in one trial is </a:t>
            </a:r>
            <a:r>
              <a:rPr lang="en-US" altLang="en-US" sz="2400" i="1">
                <a:solidFill>
                  <a:srgbClr val="0000FF"/>
                </a:solidFill>
                <a:latin typeface="Times New Roman" panose="02020603050405020304" pitchFamily="18" charset="0"/>
              </a:rPr>
              <a:t>p</a:t>
            </a:r>
            <a:r>
              <a:rPr lang="en-US" altLang="en-US">
                <a:solidFill>
                  <a:srgbClr val="0000FF"/>
                </a:solidFill>
              </a:rPr>
              <a:t> and </a:t>
            </a:r>
            <a:r>
              <a:rPr lang="en-US" altLang="en-US" sz="2400" i="1">
                <a:solidFill>
                  <a:srgbClr val="0000FF"/>
                </a:solidFill>
                <a:latin typeface="Times New Roman" panose="02020603050405020304" pitchFamily="18" charset="0"/>
              </a:rPr>
              <a:t>p</a:t>
            </a:r>
            <a:r>
              <a:rPr lang="en-US" altLang="en-US">
                <a:solidFill>
                  <a:srgbClr val="0000FF"/>
                </a:solidFill>
              </a:rPr>
              <a:t> is constant for all the trials.</a:t>
            </a:r>
            <a:endParaRPr lang="en-US" altLang="en-US" sz="2400">
              <a:solidFill>
                <a:srgbClr val="0000FF"/>
              </a:solidFill>
            </a:endParaRPr>
          </a:p>
        </p:txBody>
      </p:sp>
      <p:sp>
        <p:nvSpPr>
          <p:cNvPr id="484361" name="Rectangle 9"/>
          <p:cNvSpPr>
            <a:spLocks noChangeArrowheads="1"/>
          </p:cNvSpPr>
          <p:nvPr/>
        </p:nvSpPr>
        <p:spPr bwMode="auto">
          <a:xfrm>
            <a:off x="400050" y="5480050"/>
            <a:ext cx="4397375" cy="43656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457200" indent="-4572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n-US" altLang="en-US">
                <a:solidFill>
                  <a:srgbClr val="0000FF"/>
                </a:solidFill>
              </a:rPr>
              <a:t>The trials are independent.</a:t>
            </a:r>
          </a:p>
        </p:txBody>
      </p:sp>
      <p:sp>
        <p:nvSpPr>
          <p:cNvPr id="484362" name="Rectangle 10"/>
          <p:cNvSpPr>
            <a:spLocks noChangeArrowheads="1"/>
          </p:cNvSpPr>
          <p:nvPr/>
        </p:nvSpPr>
        <p:spPr bwMode="auto">
          <a:xfrm>
            <a:off x="400050" y="3117850"/>
            <a:ext cx="4905375" cy="46672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457200" indent="-4572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>
              <a:buFontTx/>
              <a:buChar char="•"/>
            </a:pPr>
            <a:r>
              <a:rPr lang="en-US" altLang="en-US">
                <a:solidFill>
                  <a:srgbClr val="0000FF"/>
                </a:solidFill>
              </a:rPr>
              <a:t>The trial is repeated</a:t>
            </a:r>
            <a:r>
              <a:rPr lang="en-US" altLang="en-US" sz="2400">
                <a:solidFill>
                  <a:srgbClr val="0000FF"/>
                </a:solidFill>
              </a:rPr>
              <a:t> </a:t>
            </a:r>
            <a:r>
              <a:rPr lang="en-US" altLang="en-US" sz="2400" i="1">
                <a:solidFill>
                  <a:srgbClr val="0000FF"/>
                </a:solidFill>
                <a:latin typeface="Times New Roman" panose="02020603050405020304" pitchFamily="18" charset="0"/>
              </a:rPr>
              <a:t>n</a:t>
            </a:r>
            <a:r>
              <a:rPr lang="en-US" altLang="en-US" sz="2400">
                <a:solidFill>
                  <a:srgbClr val="0000FF"/>
                </a:solidFill>
              </a:rPr>
              <a:t> </a:t>
            </a:r>
            <a:r>
              <a:rPr lang="en-US" altLang="en-US">
                <a:solidFill>
                  <a:srgbClr val="0000FF"/>
                </a:solidFill>
              </a:rPr>
              <a:t>times.</a:t>
            </a:r>
          </a:p>
        </p:txBody>
      </p:sp>
      <p:sp>
        <p:nvSpPr>
          <p:cNvPr id="484363" name="Rectangle 11"/>
          <p:cNvSpPr>
            <a:spLocks noChangeArrowheads="1"/>
          </p:cNvSpPr>
          <p:nvPr/>
        </p:nvSpPr>
        <p:spPr bwMode="auto">
          <a:xfrm>
            <a:off x="933450" y="2711450"/>
            <a:ext cx="59213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/>
            <a:r>
              <a:rPr lang="en-US" altLang="en-US"/>
              <a:t>Yes: Each chip is either defective or not.</a:t>
            </a:r>
          </a:p>
        </p:txBody>
      </p:sp>
      <p:sp>
        <p:nvSpPr>
          <p:cNvPr id="484364" name="Rectangle 12"/>
          <p:cNvSpPr>
            <a:spLocks noChangeArrowheads="1"/>
          </p:cNvSpPr>
          <p:nvPr/>
        </p:nvSpPr>
        <p:spPr bwMode="auto">
          <a:xfrm>
            <a:off x="933450" y="3498850"/>
            <a:ext cx="538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/>
            <a:r>
              <a:rPr lang="en-US" altLang="en-US" dirty="0"/>
              <a:t>Yes: </a:t>
            </a:r>
            <a:r>
              <a:rPr lang="en-US" altLang="en-US" sz="2400" dirty="0">
                <a:latin typeface="Times New Roman" panose="02020603050405020304" pitchFamily="18" charset="0"/>
              </a:rPr>
              <a:t>20</a:t>
            </a:r>
            <a:r>
              <a:rPr lang="en-US" altLang="en-US" dirty="0"/>
              <a:t> chips are selected so </a:t>
            </a:r>
            <a:r>
              <a:rPr lang="en-US" altLang="en-US" sz="2400" i="1" dirty="0">
                <a:latin typeface="Times New Roman" panose="02020603050405020304" pitchFamily="18" charset="0"/>
              </a:rPr>
              <a:t>n</a:t>
            </a:r>
            <a:r>
              <a:rPr lang="en-US" altLang="en-US" sz="2400" dirty="0">
                <a:latin typeface="Times New Roman" panose="02020603050405020304" pitchFamily="18" charset="0"/>
              </a:rPr>
              <a:t> = 20</a:t>
            </a:r>
            <a:r>
              <a:rPr lang="en-US" altLang="en-US" dirty="0"/>
              <a:t>.</a:t>
            </a:r>
          </a:p>
        </p:txBody>
      </p:sp>
      <p:sp>
        <p:nvSpPr>
          <p:cNvPr id="484366" name="Rectangle 14"/>
          <p:cNvSpPr>
            <a:spLocks noChangeArrowheads="1"/>
          </p:cNvSpPr>
          <p:nvPr/>
        </p:nvSpPr>
        <p:spPr bwMode="auto">
          <a:xfrm>
            <a:off x="933450" y="4718050"/>
            <a:ext cx="7851775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/>
            <a:r>
              <a:rPr lang="en-US" altLang="en-US" dirty="0"/>
              <a:t>Yes:  We are given </a:t>
            </a:r>
            <a:r>
              <a:rPr lang="en-US" altLang="en-US" sz="2400" dirty="0">
                <a:latin typeface="Times New Roman" panose="02020603050405020304" pitchFamily="18" charset="0"/>
              </a:rPr>
              <a:t>15</a:t>
            </a:r>
            <a:r>
              <a:rPr lang="en-US" altLang="en-US" dirty="0"/>
              <a:t>% ( from which we can find </a:t>
            </a:r>
            <a:r>
              <a:rPr lang="en-US" altLang="en-US" sz="2400" i="1" dirty="0">
                <a:latin typeface="Times New Roman" panose="02020603050405020304" pitchFamily="18" charset="0"/>
              </a:rPr>
              <a:t>p</a:t>
            </a:r>
            <a:r>
              <a:rPr lang="en-US" altLang="en-US" dirty="0"/>
              <a:t> ) and we can assume it is constant.</a:t>
            </a:r>
          </a:p>
        </p:txBody>
      </p:sp>
      <p:sp>
        <p:nvSpPr>
          <p:cNvPr id="484368" name="Rectangle 16"/>
          <p:cNvSpPr>
            <a:spLocks noChangeArrowheads="1"/>
          </p:cNvSpPr>
          <p:nvPr/>
        </p:nvSpPr>
        <p:spPr bwMode="auto">
          <a:xfrm>
            <a:off x="882650" y="5886450"/>
            <a:ext cx="79279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/>
            <a:r>
              <a:rPr lang="en-US" altLang="en-US"/>
              <a:t>Yes: The probability of selecting a defective chip does not depend on whether one has already been selected.</a:t>
            </a:r>
          </a:p>
        </p:txBody>
      </p:sp>
    </p:spTree>
    <p:extLst>
      <p:ext uri="{BB962C8B-B14F-4D97-AF65-F5344CB8AC3E}">
        <p14:creationId xmlns:p14="http://schemas.microsoft.com/office/powerpoint/2010/main" val="699761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4354" grpId="0" animBg="1"/>
      <p:bldP spid="484358" grpId="0"/>
      <p:bldP spid="484359" grpId="0" animBg="1"/>
      <p:bldP spid="484360" grpId="0" animBg="1"/>
      <p:bldP spid="484361" grpId="0" animBg="1"/>
      <p:bldP spid="484362" grpId="0" animBg="1"/>
      <p:bldP spid="484363" grpId="0"/>
      <p:bldP spid="484364" grpId="0"/>
      <p:bldP spid="484366" grpId="0"/>
      <p:bldP spid="48436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AutoShape 2"/>
          <p:cNvSpPr>
            <a:spLocks noChangeArrowheads="1"/>
          </p:cNvSpPr>
          <p:nvPr/>
        </p:nvSpPr>
        <p:spPr bwMode="auto">
          <a:xfrm>
            <a:off x="8686800" y="228600"/>
            <a:ext cx="152400" cy="1524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 b="0">
              <a:latin typeface="Times New Roman" pitchFamily="18" charset="0"/>
            </a:endParaRP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330200" y="2514600"/>
            <a:ext cx="8458200" cy="1611313"/>
            <a:chOff x="208" y="1792"/>
            <a:chExt cx="5328" cy="1056"/>
          </a:xfrm>
        </p:grpSpPr>
        <p:sp>
          <p:nvSpPr>
            <p:cNvPr id="1037" name="Rectangle 20"/>
            <p:cNvSpPr>
              <a:spLocks noChangeArrowheads="1"/>
            </p:cNvSpPr>
            <p:nvPr/>
          </p:nvSpPr>
          <p:spPr bwMode="auto">
            <a:xfrm>
              <a:off x="208" y="1792"/>
              <a:ext cx="5328" cy="10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38" name="Rectangle 16"/>
            <p:cNvSpPr>
              <a:spLocks noChangeArrowheads="1"/>
            </p:cNvSpPr>
            <p:nvPr/>
          </p:nvSpPr>
          <p:spPr bwMode="auto">
            <a:xfrm>
              <a:off x="256" y="1814"/>
              <a:ext cx="5248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/>
              <a:r>
                <a:rPr lang="en-US" altLang="en-US">
                  <a:solidFill>
                    <a:srgbClr val="0000FF"/>
                  </a:solidFill>
                </a:rPr>
                <a:t>We must never miss out this stage since it reminds us that</a:t>
              </a:r>
            </a:p>
          </p:txBody>
        </p:sp>
      </p:grpSp>
      <p:sp>
        <p:nvSpPr>
          <p:cNvPr id="485394" name="Rectangle 18"/>
          <p:cNvSpPr>
            <a:spLocks noChangeArrowheads="1"/>
          </p:cNvSpPr>
          <p:nvPr/>
        </p:nvSpPr>
        <p:spPr bwMode="auto">
          <a:xfrm>
            <a:off x="406400" y="2905125"/>
            <a:ext cx="8356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/>
            <a:r>
              <a:rPr lang="en-US" altLang="en-US">
                <a:solidFill>
                  <a:srgbClr val="0000FF"/>
                </a:solidFill>
              </a:rPr>
              <a:t>(i) </a:t>
            </a:r>
            <a:r>
              <a:rPr lang="en-US" altLang="en-US" sz="2400" i="1">
                <a:solidFill>
                  <a:srgbClr val="0000FF"/>
                </a:solidFill>
                <a:latin typeface="Times New Roman" panose="02020603050405020304" pitchFamily="18" charset="0"/>
              </a:rPr>
              <a:t>X</a:t>
            </a:r>
            <a:r>
              <a:rPr lang="en-US" altLang="en-US">
                <a:solidFill>
                  <a:srgbClr val="0000FF"/>
                </a:solidFill>
              </a:rPr>
              <a:t> represents a number ( that can be </a:t>
            </a:r>
            <a:r>
              <a:rPr lang="en-US" altLang="en-US" sz="2400">
                <a:solidFill>
                  <a:srgbClr val="0000FF"/>
                </a:solidFill>
                <a:latin typeface="Times New Roman" panose="02020603050405020304" pitchFamily="18" charset="0"/>
              </a:rPr>
              <a:t>0, 1, 2, . . . </a:t>
            </a:r>
            <a:r>
              <a:rPr lang="en-US" altLang="en-US" sz="2400" i="1">
                <a:solidFill>
                  <a:srgbClr val="0000FF"/>
                </a:solidFill>
                <a:latin typeface="Times New Roman" panose="02020603050405020304" pitchFamily="18" charset="0"/>
              </a:rPr>
              <a:t>n</a:t>
            </a:r>
            <a:r>
              <a:rPr lang="en-US" altLang="en-US">
                <a:solidFill>
                  <a:srgbClr val="0000FF"/>
                </a:solidFill>
              </a:rPr>
              <a:t> ), and</a:t>
            </a:r>
          </a:p>
        </p:txBody>
      </p:sp>
      <p:sp>
        <p:nvSpPr>
          <p:cNvPr id="485395" name="Rectangle 19"/>
          <p:cNvSpPr>
            <a:spLocks noChangeArrowheads="1"/>
          </p:cNvSpPr>
          <p:nvPr/>
        </p:nvSpPr>
        <p:spPr bwMode="auto">
          <a:xfrm>
            <a:off x="406400" y="3324225"/>
            <a:ext cx="8356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84200" indent="-5842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/>
            <a:r>
              <a:rPr lang="en-US" altLang="en-US">
                <a:solidFill>
                  <a:srgbClr val="0000FF"/>
                </a:solidFill>
              </a:rPr>
              <a:t>(ii) we have to make the decision as to whether to count the number of defective chips or perfect ones.</a:t>
            </a:r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2581275" y="4292600"/>
            <a:ext cx="3033713" cy="450850"/>
            <a:chOff x="1610" y="2832"/>
            <a:chExt cx="1911" cy="284"/>
          </a:xfrm>
        </p:grpSpPr>
        <p:sp>
          <p:nvSpPr>
            <p:cNvPr id="1036" name="Rectangle 22"/>
            <p:cNvSpPr>
              <a:spLocks noChangeArrowheads="1"/>
            </p:cNvSpPr>
            <p:nvPr/>
          </p:nvSpPr>
          <p:spPr bwMode="auto">
            <a:xfrm>
              <a:off x="1610" y="2833"/>
              <a:ext cx="448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l" eaLnBrk="1" hangingPunct="1"/>
              <a:r>
                <a:rPr lang="en-US" altLang="en-US"/>
                <a:t>So,</a:t>
              </a:r>
            </a:p>
          </p:txBody>
        </p:sp>
        <p:graphicFrame>
          <p:nvGraphicFramePr>
            <p:cNvPr id="1026" name="Object 23"/>
            <p:cNvGraphicFramePr>
              <a:graphicFrameLocks noChangeAspect="1"/>
            </p:cNvGraphicFramePr>
            <p:nvPr/>
          </p:nvGraphicFramePr>
          <p:xfrm>
            <a:off x="2050" y="2832"/>
            <a:ext cx="1471" cy="2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5" name="Equation" r:id="rId3" imgW="990360" imgH="190440" progId="Equation.3">
                    <p:embed/>
                  </p:oleObj>
                </mc:Choice>
                <mc:Fallback>
                  <p:oleObj name="Equation" r:id="rId3" imgW="990360" imgH="190440" progId="Equation.3">
                    <p:embed/>
                    <p:pic>
                      <p:nvPicPr>
                        <p:cNvPr id="1026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50" y="2832"/>
                          <a:ext cx="1471" cy="2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85402" name="Rectangle 26"/>
          <p:cNvSpPr>
            <a:spLocks noChangeArrowheads="1"/>
          </p:cNvSpPr>
          <p:nvPr/>
        </p:nvSpPr>
        <p:spPr bwMode="auto">
          <a:xfrm>
            <a:off x="363538" y="4827588"/>
            <a:ext cx="8455025" cy="116681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/>
            <a:r>
              <a:rPr lang="en-US" altLang="en-US">
                <a:solidFill>
                  <a:srgbClr val="0000FF"/>
                </a:solidFill>
              </a:rPr>
              <a:t>Writing the distribution of </a:t>
            </a:r>
            <a:r>
              <a:rPr lang="en-US" altLang="en-US" sz="2400" i="1">
                <a:solidFill>
                  <a:srgbClr val="0000FF"/>
                </a:solidFill>
                <a:latin typeface="Times New Roman" panose="02020603050405020304" pitchFamily="18" charset="0"/>
              </a:rPr>
              <a:t>X</a:t>
            </a:r>
            <a:r>
              <a:rPr lang="en-US" altLang="en-US">
                <a:solidFill>
                  <a:srgbClr val="0000FF"/>
                </a:solidFill>
              </a:rPr>
              <a:t> in this way makes us check that we have the </a:t>
            </a:r>
            <a:r>
              <a:rPr lang="en-US" altLang="en-US" sz="2400" i="1">
                <a:solidFill>
                  <a:srgbClr val="0000FF"/>
                </a:solidFill>
                <a:latin typeface="Times New Roman" panose="02020603050405020304" pitchFamily="18" charset="0"/>
              </a:rPr>
              <a:t>p</a:t>
            </a:r>
            <a:r>
              <a:rPr lang="en-US" altLang="en-US">
                <a:solidFill>
                  <a:srgbClr val="0000FF"/>
                </a:solidFill>
              </a:rPr>
              <a:t> that fits our definition of the r.v.: defective rather than perfect.</a:t>
            </a:r>
          </a:p>
        </p:txBody>
      </p:sp>
      <p:sp>
        <p:nvSpPr>
          <p:cNvPr id="1033" name="Rectangle 35"/>
          <p:cNvSpPr>
            <a:spLocks noChangeArrowheads="1"/>
          </p:cNvSpPr>
          <p:nvPr/>
        </p:nvSpPr>
        <p:spPr bwMode="auto">
          <a:xfrm>
            <a:off x="355600" y="517525"/>
            <a:ext cx="848360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/>
            <a:r>
              <a:rPr lang="en-US" altLang="en-US"/>
              <a:t>e.g. 1. A factory produces a particular type of computer chip.  Over a long period the number that are defective has been found to be </a:t>
            </a:r>
            <a:r>
              <a:rPr lang="en-US" altLang="en-US" sz="2400">
                <a:latin typeface="Times New Roman" panose="02020603050405020304" pitchFamily="18" charset="0"/>
              </a:rPr>
              <a:t>15%.</a:t>
            </a:r>
            <a:r>
              <a:rPr lang="en-US" altLang="en-US"/>
              <a:t>  What is the probability that in a sample of </a:t>
            </a:r>
            <a:r>
              <a:rPr lang="en-US" altLang="en-US" sz="2400">
                <a:latin typeface="Times New Roman" panose="02020603050405020304" pitchFamily="18" charset="0"/>
              </a:rPr>
              <a:t>20</a:t>
            </a:r>
            <a:r>
              <a:rPr lang="en-US" altLang="en-US"/>
              <a:t> taken at random, </a:t>
            </a:r>
            <a:r>
              <a:rPr lang="en-US" altLang="en-US" sz="2400">
                <a:latin typeface="Times New Roman" panose="02020603050405020304" pitchFamily="18" charset="0"/>
              </a:rPr>
              <a:t>19</a:t>
            </a:r>
            <a:r>
              <a:rPr lang="en-US" altLang="en-US"/>
              <a:t> are perfect?</a:t>
            </a:r>
          </a:p>
        </p:txBody>
      </p:sp>
      <p:sp>
        <p:nvSpPr>
          <p:cNvPr id="485416" name="Rectangle 40"/>
          <p:cNvSpPr>
            <a:spLocks noChangeArrowheads="1"/>
          </p:cNvSpPr>
          <p:nvPr/>
        </p:nvSpPr>
        <p:spPr bwMode="auto">
          <a:xfrm>
            <a:off x="355600" y="1939925"/>
            <a:ext cx="14986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/>
            <a:r>
              <a:rPr lang="en-US" altLang="en-US"/>
              <a:t>Solution:</a:t>
            </a:r>
          </a:p>
        </p:txBody>
      </p:sp>
      <p:sp>
        <p:nvSpPr>
          <p:cNvPr id="485417" name="Rectangle 41"/>
          <p:cNvSpPr>
            <a:spLocks noChangeArrowheads="1"/>
          </p:cNvSpPr>
          <p:nvPr/>
        </p:nvSpPr>
        <p:spPr bwMode="auto">
          <a:xfrm>
            <a:off x="1752600" y="1914525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l" eaLnBrk="1" hangingPunct="1"/>
            <a:r>
              <a:rPr lang="en-US" altLang="en-US"/>
              <a:t>Let </a:t>
            </a:r>
            <a:r>
              <a:rPr lang="en-US" altLang="en-US" sz="2400" i="1">
                <a:latin typeface="Times New Roman" panose="02020603050405020304" pitchFamily="18" charset="0"/>
              </a:rPr>
              <a:t>X</a:t>
            </a:r>
            <a:r>
              <a:rPr lang="en-US" altLang="en-US"/>
              <a:t> be the r.v. “number of defective chips”</a:t>
            </a:r>
          </a:p>
        </p:txBody>
      </p:sp>
    </p:spTree>
    <p:extLst>
      <p:ext uri="{BB962C8B-B14F-4D97-AF65-F5344CB8AC3E}">
        <p14:creationId xmlns:p14="http://schemas.microsoft.com/office/powerpoint/2010/main" val="148912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8" grpId="0" animBg="1"/>
      <p:bldP spid="485394" grpId="0"/>
      <p:bldP spid="485395" grpId="0"/>
      <p:bldP spid="485402" grpId="0" animBg="1"/>
      <p:bldP spid="485416" grpId="0"/>
      <p:bldP spid="4854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AutoShape 2"/>
          <p:cNvSpPr>
            <a:spLocks noChangeArrowheads="1"/>
          </p:cNvSpPr>
          <p:nvPr/>
        </p:nvSpPr>
        <p:spPr bwMode="auto">
          <a:xfrm>
            <a:off x="8686800" y="228600"/>
            <a:ext cx="152400" cy="1524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058" name="Rectangle 3"/>
          <p:cNvSpPr>
            <a:spLocks noChangeArrowheads="1"/>
          </p:cNvSpPr>
          <p:nvPr/>
        </p:nvSpPr>
        <p:spPr bwMode="auto">
          <a:xfrm>
            <a:off x="0" y="3290888"/>
            <a:ext cx="6454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059" name="Rectangle 23"/>
          <p:cNvSpPr>
            <a:spLocks noChangeArrowheads="1"/>
          </p:cNvSpPr>
          <p:nvPr/>
        </p:nvSpPr>
        <p:spPr bwMode="auto">
          <a:xfrm>
            <a:off x="355600" y="517525"/>
            <a:ext cx="848360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e.g. 1. A factory produces a particular type of computer chip.  Over a long period the number that are defective has been found to be </a:t>
            </a: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15%.</a:t>
            </a: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 What is the probability that in a sample of </a:t>
            </a: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20</a:t>
            </a: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taken at random, </a:t>
            </a: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19</a:t>
            </a: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are perfect?</a:t>
            </a:r>
          </a:p>
        </p:txBody>
      </p:sp>
      <p:sp>
        <p:nvSpPr>
          <p:cNvPr id="2060" name="Rectangle 24"/>
          <p:cNvSpPr>
            <a:spLocks noChangeArrowheads="1"/>
          </p:cNvSpPr>
          <p:nvPr/>
        </p:nvSpPr>
        <p:spPr bwMode="auto">
          <a:xfrm>
            <a:off x="1752600" y="1914525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Let </a:t>
            </a: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X</a:t>
            </a: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be the r.v. “number of defective chips”</a:t>
            </a:r>
          </a:p>
        </p:txBody>
      </p:sp>
      <p:grpSp>
        <p:nvGrpSpPr>
          <p:cNvPr id="2061" name="Group 25"/>
          <p:cNvGrpSpPr>
            <a:grpSpLocks/>
          </p:cNvGrpSpPr>
          <p:nvPr/>
        </p:nvGrpSpPr>
        <p:grpSpPr bwMode="auto">
          <a:xfrm>
            <a:off x="2835275" y="2387600"/>
            <a:ext cx="3033713" cy="450850"/>
            <a:chOff x="1610" y="2832"/>
            <a:chExt cx="1911" cy="284"/>
          </a:xfrm>
        </p:grpSpPr>
        <p:sp>
          <p:nvSpPr>
            <p:cNvPr id="2074" name="Rectangle 26"/>
            <p:cNvSpPr>
              <a:spLocks noChangeArrowheads="1"/>
            </p:cNvSpPr>
            <p:nvPr/>
          </p:nvSpPr>
          <p:spPr bwMode="auto">
            <a:xfrm>
              <a:off x="1610" y="2833"/>
              <a:ext cx="448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So,</a:t>
              </a:r>
            </a:p>
          </p:txBody>
        </p:sp>
        <p:graphicFrame>
          <p:nvGraphicFramePr>
            <p:cNvPr id="2056" name="Object 27"/>
            <p:cNvGraphicFramePr>
              <a:graphicFrameLocks noChangeAspect="1"/>
            </p:cNvGraphicFramePr>
            <p:nvPr/>
          </p:nvGraphicFramePr>
          <p:xfrm>
            <a:off x="2050" y="2832"/>
            <a:ext cx="1471" cy="2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68" name="Equation" r:id="rId3" imgW="990360" imgH="190440" progId="Equation.3">
                    <p:embed/>
                  </p:oleObj>
                </mc:Choice>
                <mc:Fallback>
                  <p:oleObj name="Equation" r:id="rId3" imgW="990360" imgH="190440" progId="Equation.3">
                    <p:embed/>
                    <p:pic>
                      <p:nvPicPr>
                        <p:cNvPr id="2056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50" y="2832"/>
                          <a:ext cx="1471" cy="2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62" name="Rectangle 28"/>
          <p:cNvSpPr>
            <a:spLocks noChangeArrowheads="1"/>
          </p:cNvSpPr>
          <p:nvPr/>
        </p:nvSpPr>
        <p:spPr bwMode="auto">
          <a:xfrm>
            <a:off x="355600" y="1943100"/>
            <a:ext cx="14986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Solution:</a:t>
            </a:r>
          </a:p>
        </p:txBody>
      </p:sp>
      <p:sp>
        <p:nvSpPr>
          <p:cNvPr id="486430" name="Rectangle 30"/>
          <p:cNvSpPr>
            <a:spLocks noChangeArrowheads="1"/>
          </p:cNvSpPr>
          <p:nvPr/>
        </p:nvSpPr>
        <p:spPr bwMode="auto">
          <a:xfrm>
            <a:off x="152400" y="3790950"/>
            <a:ext cx="8763000" cy="113665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 had set up the Binomial for the number of </a:t>
            </a: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defective</a:t>
            </a: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chips, because I had the proportion for defective. However, the question asked for the probability of </a:t>
            </a: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19</a:t>
            </a: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perfect</a:t>
            </a: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ones. </a:t>
            </a:r>
          </a:p>
        </p:txBody>
      </p:sp>
      <p:grpSp>
        <p:nvGrpSpPr>
          <p:cNvPr id="3" name="Group 47"/>
          <p:cNvGrpSpPr>
            <a:grpSpLocks/>
          </p:cNvGrpSpPr>
          <p:nvPr/>
        </p:nvGrpSpPr>
        <p:grpSpPr bwMode="auto">
          <a:xfrm>
            <a:off x="355600" y="2724150"/>
            <a:ext cx="8255000" cy="460375"/>
            <a:chOff x="224" y="1908"/>
            <a:chExt cx="5200" cy="290"/>
          </a:xfrm>
        </p:grpSpPr>
        <p:sp>
          <p:nvSpPr>
            <p:cNvPr id="2073" name="Rectangle 33"/>
            <p:cNvSpPr>
              <a:spLocks noChangeArrowheads="1"/>
            </p:cNvSpPr>
            <p:nvPr/>
          </p:nvSpPr>
          <p:spPr bwMode="auto">
            <a:xfrm>
              <a:off x="224" y="1908"/>
              <a:ext cx="5200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The solution is now straightforward.  We want            . </a:t>
              </a:r>
            </a:p>
          </p:txBody>
        </p:sp>
        <p:graphicFrame>
          <p:nvGraphicFramePr>
            <p:cNvPr id="2055" name="Object 34"/>
            <p:cNvGraphicFramePr>
              <a:graphicFrameLocks noChangeAspect="1"/>
            </p:cNvGraphicFramePr>
            <p:nvPr/>
          </p:nvGraphicFramePr>
          <p:xfrm>
            <a:off x="4362" y="1920"/>
            <a:ext cx="905" cy="2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69" name="Equation" r:id="rId5" imgW="622080" imgH="190440" progId="Equation.3">
                    <p:embed/>
                  </p:oleObj>
                </mc:Choice>
                <mc:Fallback>
                  <p:oleObj name="Equation" r:id="rId5" imgW="622080" imgH="190440" progId="Equation.3">
                    <p:embed/>
                    <p:pic>
                      <p:nvPicPr>
                        <p:cNvPr id="2055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62" y="1920"/>
                          <a:ext cx="905" cy="2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86435" name="Object 35"/>
          <p:cNvGraphicFramePr>
            <a:graphicFrameLocks noChangeAspect="1"/>
          </p:cNvGraphicFramePr>
          <p:nvPr/>
        </p:nvGraphicFramePr>
        <p:xfrm>
          <a:off x="7907338" y="2746375"/>
          <a:ext cx="233362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0" name="Equation" r:id="rId7" imgW="101520" imgH="152280" progId="Equation.3">
                  <p:embed/>
                </p:oleObj>
              </mc:Choice>
              <mc:Fallback>
                <p:oleObj name="Equation" r:id="rId7" imgW="101520" imgH="152280" progId="Equation.3">
                  <p:embed/>
                  <p:pic>
                    <p:nvPicPr>
                      <p:cNvPr id="486435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07338" y="2746375"/>
                        <a:ext cx="233362" cy="3524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6436" name="Rectangle 36"/>
          <p:cNvSpPr>
            <a:spLocks noChangeArrowheads="1"/>
          </p:cNvSpPr>
          <p:nvPr/>
        </p:nvSpPr>
        <p:spPr bwMode="auto">
          <a:xfrm>
            <a:off x="330200" y="5391150"/>
            <a:ext cx="26924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If I had written</a:t>
            </a:r>
          </a:p>
        </p:txBody>
      </p:sp>
      <p:sp>
        <p:nvSpPr>
          <p:cNvPr id="486437" name="Rectangle 37"/>
          <p:cNvSpPr>
            <a:spLocks noChangeArrowheads="1"/>
          </p:cNvSpPr>
          <p:nvPr/>
        </p:nvSpPr>
        <p:spPr bwMode="auto">
          <a:xfrm>
            <a:off x="1244600" y="5680075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Let </a:t>
            </a: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X</a:t>
            </a: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be the r.v. “ number of perfect chips”</a:t>
            </a:r>
          </a:p>
        </p:txBody>
      </p: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854075" y="6065838"/>
            <a:ext cx="7239000" cy="487362"/>
            <a:chOff x="202" y="3907"/>
            <a:chExt cx="4560" cy="307"/>
          </a:xfrm>
        </p:grpSpPr>
        <p:sp>
          <p:nvSpPr>
            <p:cNvPr id="2071" name="Rectangle 39"/>
            <p:cNvSpPr>
              <a:spLocks noChangeArrowheads="1"/>
            </p:cNvSpPr>
            <p:nvPr/>
          </p:nvSpPr>
          <p:spPr bwMode="auto">
            <a:xfrm>
              <a:off x="202" y="3907"/>
              <a:ext cx="656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Then,</a:t>
              </a:r>
            </a:p>
          </p:txBody>
        </p:sp>
        <p:graphicFrame>
          <p:nvGraphicFramePr>
            <p:cNvPr id="2053" name="Object 40"/>
            <p:cNvGraphicFramePr>
              <a:graphicFrameLocks noChangeAspect="1"/>
            </p:cNvGraphicFramePr>
            <p:nvPr/>
          </p:nvGraphicFramePr>
          <p:xfrm>
            <a:off x="793" y="3924"/>
            <a:ext cx="1490" cy="2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71" name="Equation" r:id="rId9" imgW="1002960" imgH="190440" progId="Equation.3">
                    <p:embed/>
                  </p:oleObj>
                </mc:Choice>
                <mc:Fallback>
                  <p:oleObj name="Equation" r:id="rId9" imgW="1002960" imgH="190440" progId="Equation.3">
                    <p:embed/>
                    <p:pic>
                      <p:nvPicPr>
                        <p:cNvPr id="2053" name="Object 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93" y="3924"/>
                          <a:ext cx="1490" cy="2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72" name="Rectangle 42"/>
            <p:cNvSpPr>
              <a:spLocks noChangeArrowheads="1"/>
            </p:cNvSpPr>
            <p:nvPr/>
          </p:nvSpPr>
          <p:spPr bwMode="auto">
            <a:xfrm>
              <a:off x="2256" y="3908"/>
              <a:ext cx="1648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and I would want </a:t>
              </a:r>
            </a:p>
          </p:txBody>
        </p:sp>
        <p:graphicFrame>
          <p:nvGraphicFramePr>
            <p:cNvPr id="2054" name="Object 43"/>
            <p:cNvGraphicFramePr>
              <a:graphicFrameLocks noChangeAspect="1"/>
            </p:cNvGraphicFramePr>
            <p:nvPr/>
          </p:nvGraphicFramePr>
          <p:xfrm>
            <a:off x="3820" y="3936"/>
            <a:ext cx="942" cy="2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72" name="Equation" r:id="rId11" imgW="647640" imgH="190440" progId="Equation.3">
                    <p:embed/>
                  </p:oleObj>
                </mc:Choice>
                <mc:Fallback>
                  <p:oleObj name="Equation" r:id="rId11" imgW="647640" imgH="190440" progId="Equation.3">
                    <p:embed/>
                    <p:pic>
                      <p:nvPicPr>
                        <p:cNvPr id="2054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20" y="3936"/>
                          <a:ext cx="942" cy="2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86450" name="Object 50"/>
          <p:cNvGraphicFramePr>
            <a:graphicFrameLocks noChangeAspect="1"/>
          </p:cNvGraphicFramePr>
          <p:nvPr/>
        </p:nvGraphicFramePr>
        <p:xfrm>
          <a:off x="1173163" y="4960938"/>
          <a:ext cx="6743700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3" name="Equation" r:id="rId13" imgW="2920680" imgH="228600" progId="Equation.3">
                  <p:embed/>
                </p:oleObj>
              </mc:Choice>
              <mc:Fallback>
                <p:oleObj name="Equation" r:id="rId13" imgW="2920680" imgH="228600" progId="Equation.3">
                  <p:embed/>
                  <p:pic>
                    <p:nvPicPr>
                      <p:cNvPr id="48645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3163" y="4960938"/>
                        <a:ext cx="6743700" cy="528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0" y="3082925"/>
            <a:ext cx="8839200" cy="762000"/>
            <a:chOff x="0" y="1942"/>
            <a:chExt cx="5568" cy="480"/>
          </a:xfrm>
        </p:grpSpPr>
        <p:sp>
          <p:nvSpPr>
            <p:cNvPr id="2069" name="Rectangle 52"/>
            <p:cNvSpPr>
              <a:spLocks noChangeArrowheads="1"/>
            </p:cNvSpPr>
            <p:nvPr/>
          </p:nvSpPr>
          <p:spPr bwMode="auto">
            <a:xfrm>
              <a:off x="0" y="2073"/>
              <a:ext cx="406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2070" name="Rectangle 53"/>
            <p:cNvSpPr>
              <a:spLocks noChangeArrowheads="1"/>
            </p:cNvSpPr>
            <p:nvPr/>
          </p:nvSpPr>
          <p:spPr bwMode="auto">
            <a:xfrm>
              <a:off x="224" y="1942"/>
              <a:ext cx="5344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We need to be very careful here and not use             by mistake.</a:t>
              </a:r>
            </a:p>
          </p:txBody>
        </p:sp>
        <p:graphicFrame>
          <p:nvGraphicFramePr>
            <p:cNvPr id="2052" name="Object 54"/>
            <p:cNvGraphicFramePr>
              <a:graphicFrameLocks noChangeAspect="1"/>
            </p:cNvGraphicFramePr>
            <p:nvPr/>
          </p:nvGraphicFramePr>
          <p:xfrm>
            <a:off x="4220" y="1952"/>
            <a:ext cx="942" cy="2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74" name="Equation" r:id="rId15" imgW="647640" imgH="190440" progId="Equation.3">
                    <p:embed/>
                  </p:oleObj>
                </mc:Choice>
                <mc:Fallback>
                  <p:oleObj name="Equation" r:id="rId15" imgW="647640" imgH="190440" progId="Equation.3">
                    <p:embed/>
                    <p:pic>
                      <p:nvPicPr>
                        <p:cNvPr id="2052" name="Object 5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20" y="1952"/>
                          <a:ext cx="942" cy="2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840687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6402" grpId="0" animBg="1"/>
      <p:bldP spid="486430" grpId="0" animBg="1"/>
      <p:bldP spid="486436" grpId="0"/>
      <p:bldP spid="486437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41"/>
          <p:cNvSpPr txBox="1">
            <a:spLocks noChangeArrowheads="1"/>
          </p:cNvSpPr>
          <p:nvPr/>
        </p:nvSpPr>
        <p:spPr bwMode="auto">
          <a:xfrm>
            <a:off x="2416628" y="1168400"/>
            <a:ext cx="4294415" cy="49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06400" indent="-4064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GB" altLang="en-US" sz="3200" b="1" dirty="0">
                <a:latin typeface="Comic Sans MS" panose="030F0702030302020204" pitchFamily="66" charset="0"/>
              </a:rPr>
              <a:t>Hypothesis Testing</a:t>
            </a:r>
          </a:p>
        </p:txBody>
      </p:sp>
      <p:sp>
        <p:nvSpPr>
          <p:cNvPr id="15" name="Text Box 42"/>
          <p:cNvSpPr txBox="1">
            <a:spLocks noChangeArrowheads="1"/>
          </p:cNvSpPr>
          <p:nvPr/>
        </p:nvSpPr>
        <p:spPr bwMode="auto">
          <a:xfrm>
            <a:off x="533400" y="1981200"/>
            <a:ext cx="7924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 dirty="0">
                <a:latin typeface="Comic Sans MS" panose="030F0702030302020204" pitchFamily="66" charset="0"/>
              </a:rPr>
              <a:t>The presentation covers both one-tailed and two-tailed tests. </a:t>
            </a:r>
          </a:p>
        </p:txBody>
      </p:sp>
      <p:sp>
        <p:nvSpPr>
          <p:cNvPr id="16" name="Text Box 42"/>
          <p:cNvSpPr txBox="1">
            <a:spLocks noChangeArrowheads="1"/>
          </p:cNvSpPr>
          <p:nvPr/>
        </p:nvSpPr>
        <p:spPr bwMode="auto">
          <a:xfrm>
            <a:off x="533400" y="3019857"/>
            <a:ext cx="79248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 dirty="0">
                <a:latin typeface="Comic Sans MS" panose="030F0702030302020204" pitchFamily="66" charset="0"/>
              </a:rPr>
              <a:t>The following slides are the first few introducing the topic.  The worked example is completed and students are shown how to write out a clear solution before continuing to an exercise and further theory.  </a:t>
            </a:r>
          </a:p>
        </p:txBody>
      </p:sp>
    </p:spTree>
    <p:extLst>
      <p:ext uri="{BB962C8B-B14F-4D97-AF65-F5344CB8AC3E}">
        <p14:creationId xmlns:p14="http://schemas.microsoft.com/office/powerpoint/2010/main" val="28800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3"/>
          <p:cNvGrpSpPr>
            <a:grpSpLocks/>
          </p:cNvGrpSpPr>
          <p:nvPr/>
        </p:nvGrpSpPr>
        <p:grpSpPr bwMode="auto">
          <a:xfrm>
            <a:off x="457200" y="762000"/>
            <a:ext cx="4953000" cy="457200"/>
            <a:chOff x="288" y="384"/>
            <a:chExt cx="3120" cy="288"/>
          </a:xfrm>
        </p:grpSpPr>
        <p:sp>
          <p:nvSpPr>
            <p:cNvPr id="16395" name="AutoShape 4"/>
            <p:cNvSpPr>
              <a:spLocks noChangeArrowheads="1"/>
            </p:cNvSpPr>
            <p:nvPr/>
          </p:nvSpPr>
          <p:spPr bwMode="auto">
            <a:xfrm>
              <a:off x="288" y="384"/>
              <a:ext cx="3120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16396" name="Text Box 5"/>
            <p:cNvSpPr txBox="1">
              <a:spLocks noChangeArrowheads="1"/>
            </p:cNvSpPr>
            <p:nvPr/>
          </p:nvSpPr>
          <p:spPr bwMode="auto">
            <a:xfrm>
              <a:off x="336" y="384"/>
              <a:ext cx="30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Explanation of Clip-art images</a:t>
              </a:r>
            </a:p>
          </p:txBody>
        </p:sp>
      </p:grpSp>
      <p:grpSp>
        <p:nvGrpSpPr>
          <p:cNvPr id="16387" name="Group 6"/>
          <p:cNvGrpSpPr>
            <a:grpSpLocks/>
          </p:cNvGrpSpPr>
          <p:nvPr/>
        </p:nvGrpSpPr>
        <p:grpSpPr bwMode="auto">
          <a:xfrm>
            <a:off x="1066800" y="1466850"/>
            <a:ext cx="7391400" cy="1263650"/>
            <a:chOff x="672" y="924"/>
            <a:chExt cx="4656" cy="796"/>
          </a:xfrm>
        </p:grpSpPr>
        <p:pic>
          <p:nvPicPr>
            <p:cNvPr id="16393" name="Picture 7" descr="1599742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" y="924"/>
              <a:ext cx="720" cy="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8"/>
            <p:cNvSpPr txBox="1">
              <a:spLocks noChangeArrowheads="1"/>
            </p:cNvSpPr>
            <p:nvPr/>
          </p:nvSpPr>
          <p:spPr bwMode="auto">
            <a:xfrm>
              <a:off x="1632" y="972"/>
              <a:ext cx="3696" cy="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An important result, example or summary that students might want to note.</a:t>
              </a:r>
            </a:p>
          </p:txBody>
        </p:sp>
      </p:grpSp>
      <p:sp>
        <p:nvSpPr>
          <p:cNvPr id="16388" name="Text Box 11"/>
          <p:cNvSpPr txBox="1">
            <a:spLocks noChangeArrowheads="1"/>
          </p:cNvSpPr>
          <p:nvPr/>
        </p:nvSpPr>
        <p:spPr bwMode="auto">
          <a:xfrm>
            <a:off x="2438400" y="3048000"/>
            <a:ext cx="58674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It would be a good idea for students to check they can use their calculators correctly to get the result shown.</a:t>
            </a:r>
          </a:p>
        </p:txBody>
      </p:sp>
      <p:grpSp>
        <p:nvGrpSpPr>
          <p:cNvPr id="16389" name="Group 12"/>
          <p:cNvGrpSpPr>
            <a:grpSpLocks/>
          </p:cNvGrpSpPr>
          <p:nvPr/>
        </p:nvGrpSpPr>
        <p:grpSpPr bwMode="auto">
          <a:xfrm>
            <a:off x="1143000" y="4819650"/>
            <a:ext cx="7467600" cy="898525"/>
            <a:chOff x="720" y="3036"/>
            <a:chExt cx="4704" cy="566"/>
          </a:xfrm>
        </p:grpSpPr>
        <p:pic>
          <p:nvPicPr>
            <p:cNvPr id="16391" name="Picture 13" descr="30393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3036"/>
              <a:ext cx="816" cy="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14"/>
            <p:cNvSpPr txBox="1">
              <a:spLocks noChangeArrowheads="1"/>
            </p:cNvSpPr>
            <p:nvPr/>
          </p:nvSpPr>
          <p:spPr bwMode="auto">
            <a:xfrm>
              <a:off x="1728" y="3084"/>
              <a:ext cx="3696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An exercise for students to do without help.</a:t>
              </a:r>
            </a:p>
          </p:txBody>
        </p:sp>
      </p:grpSp>
      <p:pic>
        <p:nvPicPr>
          <p:cNvPr id="16390" name="Picture 15" descr="408828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850" y="2770188"/>
            <a:ext cx="852488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07326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45" name="Rectangle 33"/>
          <p:cNvSpPr>
            <a:spLocks noChangeArrowheads="1"/>
          </p:cNvSpPr>
          <p:nvPr/>
        </p:nvSpPr>
        <p:spPr bwMode="auto">
          <a:xfrm>
            <a:off x="349250" y="801688"/>
            <a:ext cx="84613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Suppose there is a new drug treatment which we hope will be better than the existing one.</a:t>
            </a:r>
          </a:p>
        </p:txBody>
      </p:sp>
      <p:sp>
        <p:nvSpPr>
          <p:cNvPr id="320914" name="Rectangle 402"/>
          <p:cNvSpPr>
            <a:spLocks noChangeArrowheads="1"/>
          </p:cNvSpPr>
          <p:nvPr/>
        </p:nvSpPr>
        <p:spPr bwMode="auto">
          <a:xfrm>
            <a:off x="349250" y="1741488"/>
            <a:ext cx="846137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To test whether it is better, we could set up a trial involving a certain number of people. We could then see how long it takes people to get well with the new drug and compare it with results for the old one.</a:t>
            </a:r>
          </a:p>
        </p:txBody>
      </p:sp>
      <p:sp>
        <p:nvSpPr>
          <p:cNvPr id="320916" name="Rectangle 404"/>
          <p:cNvSpPr>
            <a:spLocks noChangeArrowheads="1"/>
          </p:cNvSpPr>
          <p:nvPr/>
        </p:nvSpPr>
        <p:spPr bwMode="auto">
          <a:xfrm>
            <a:off x="349250" y="4687888"/>
            <a:ext cx="84613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Statistics has a big part to play in making decisions of this type and this presentation introduces an important theory that is widely used.</a:t>
            </a:r>
          </a:p>
        </p:txBody>
      </p:sp>
      <p:sp>
        <p:nvSpPr>
          <p:cNvPr id="320917" name="Rectangle 405"/>
          <p:cNvSpPr>
            <a:spLocks noChangeArrowheads="1"/>
          </p:cNvSpPr>
          <p:nvPr/>
        </p:nvSpPr>
        <p:spPr bwMode="auto">
          <a:xfrm>
            <a:off x="323850" y="3392488"/>
            <a:ext cx="8461375" cy="1107996"/>
          </a:xfrm>
          <a:prstGeom prst="rect">
            <a:avLst/>
          </a:prstGeom>
          <a:solidFill>
            <a:srgbClr val="FFFFFF"/>
          </a:solidFill>
          <a:ln w="25400">
            <a:solidFill>
              <a:srgbClr val="FF0000"/>
            </a:solidFill>
          </a:ln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However, sampling involves random effects and we need to know whether the apparently good results are really due to improvements in treatment.</a:t>
            </a:r>
          </a:p>
        </p:txBody>
      </p:sp>
      <p:sp>
        <p:nvSpPr>
          <p:cNvPr id="320919" name="AutoShape 407"/>
          <p:cNvSpPr>
            <a:spLocks noChangeArrowheads="1"/>
          </p:cNvSpPr>
          <p:nvPr/>
        </p:nvSpPr>
        <p:spPr bwMode="auto">
          <a:xfrm>
            <a:off x="8796338" y="152400"/>
            <a:ext cx="195262" cy="2540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5305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0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0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0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545" grpId="0"/>
      <p:bldP spid="320914" grpId="0"/>
      <p:bldP spid="320916" grpId="0"/>
      <p:bldP spid="320917" grpId="0" animBg="1"/>
      <p:bldP spid="32091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327025" y="579438"/>
            <a:ext cx="8334375" cy="152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e.g. 1. In a trial of </a:t>
            </a: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20</a:t>
            </a: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patients with a new drug, the condition of </a:t>
            </a: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15</a:t>
            </a: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was greatly improved.  On the older drug, </a:t>
            </a: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60%</a:t>
            </a: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reported the same improvement.  Is there evidence that the new drug is more effective than the old one?</a:t>
            </a:r>
          </a:p>
        </p:txBody>
      </p:sp>
      <p:sp>
        <p:nvSpPr>
          <p:cNvPr id="479288" name="Rectangle 56"/>
          <p:cNvSpPr>
            <a:spLocks noChangeArrowheads="1"/>
          </p:cNvSpPr>
          <p:nvPr/>
        </p:nvSpPr>
        <p:spPr bwMode="auto">
          <a:xfrm>
            <a:off x="323850" y="4370388"/>
            <a:ext cx="851217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 situation can be modelled with the Binomial distribution.  </a:t>
            </a:r>
          </a:p>
        </p:txBody>
      </p:sp>
      <p:sp>
        <p:nvSpPr>
          <p:cNvPr id="479298" name="AutoShape 66"/>
          <p:cNvSpPr>
            <a:spLocks noChangeArrowheads="1"/>
          </p:cNvSpPr>
          <p:nvPr/>
        </p:nvSpPr>
        <p:spPr bwMode="auto">
          <a:xfrm>
            <a:off x="8796338" y="152400"/>
            <a:ext cx="195262" cy="2540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79303" name="Rectangle 71"/>
          <p:cNvSpPr>
            <a:spLocks noChangeArrowheads="1"/>
          </p:cNvSpPr>
          <p:nvPr/>
        </p:nvSpPr>
        <p:spPr bwMode="auto">
          <a:xfrm>
            <a:off x="323850" y="2262188"/>
            <a:ext cx="820737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We can’t just say that the drug is clearly better because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75%</a:t>
            </a: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of patients improved compared with </a:t>
            </a: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60%</a:t>
            </a: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before.  </a:t>
            </a:r>
          </a:p>
        </p:txBody>
      </p:sp>
      <p:sp>
        <p:nvSpPr>
          <p:cNvPr id="479304" name="Rectangle 72"/>
          <p:cNvSpPr>
            <a:spLocks noChangeArrowheads="1"/>
          </p:cNvSpPr>
          <p:nvPr/>
        </p:nvSpPr>
        <p:spPr bwMode="auto">
          <a:xfrm>
            <a:off x="330200" y="3201988"/>
            <a:ext cx="8359775" cy="1138773"/>
          </a:xfrm>
          <a:prstGeom prst="rect">
            <a:avLst/>
          </a:prstGeom>
          <a:solidFill>
            <a:srgbClr val="FFFFFF"/>
          </a:solidFill>
          <a:ln w="25400">
            <a:solidFill>
              <a:srgbClr val="FF0000"/>
            </a:solidFill>
          </a:ln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We need to find out what the probability is that </a:t>
            </a: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15</a:t>
            </a: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patients improve even if the new drug is no more effective than the old one.</a:t>
            </a:r>
          </a:p>
        </p:txBody>
      </p:sp>
      <p:sp>
        <p:nvSpPr>
          <p:cNvPr id="7" name="Rectangle 56"/>
          <p:cNvSpPr>
            <a:spLocks noChangeArrowheads="1"/>
          </p:cNvSpPr>
          <p:nvPr/>
        </p:nvSpPr>
        <p:spPr bwMode="auto">
          <a:xfrm>
            <a:off x="330200" y="4856580"/>
            <a:ext cx="8512175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We let </a:t>
            </a:r>
            <a:r>
              <a:rPr kumimoji="0" lang="en-US" alt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</a:t>
            </a:r>
            <a:r>
              <a:rPr kumimoji="0" lang="en-US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, the probability of success, be the probability that a patient improved with the new drug.</a:t>
            </a:r>
          </a:p>
        </p:txBody>
      </p:sp>
    </p:spTree>
    <p:extLst>
      <p:ext uri="{BB962C8B-B14F-4D97-AF65-F5344CB8AC3E}">
        <p14:creationId xmlns:p14="http://schemas.microsoft.com/office/powerpoint/2010/main" val="2773655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9288" grpId="0"/>
      <p:bldP spid="479298" grpId="0" animBg="1"/>
      <p:bldP spid="479303" grpId="0"/>
      <p:bldP spid="479304" grpId="0" animBg="1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889125" y="2025650"/>
            <a:ext cx="4208463" cy="484188"/>
            <a:chOff x="262" y="2748"/>
            <a:chExt cx="2651" cy="305"/>
          </a:xfrm>
        </p:grpSpPr>
        <p:graphicFrame>
          <p:nvGraphicFramePr>
            <p:cNvPr id="1027" name="Object 5"/>
            <p:cNvGraphicFramePr>
              <a:graphicFrameLocks noChangeAspect="1"/>
            </p:cNvGraphicFramePr>
            <p:nvPr/>
          </p:nvGraphicFramePr>
          <p:xfrm>
            <a:off x="1481" y="2748"/>
            <a:ext cx="1432" cy="3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24" name="Equation" r:id="rId3" imgW="914400" imgH="203040" progId="Equation.3">
                    <p:embed/>
                  </p:oleObj>
                </mc:Choice>
                <mc:Fallback>
                  <p:oleObj name="Equation" r:id="rId3" imgW="914400" imgH="203040" progId="Equation.3">
                    <p:embed/>
                    <p:pic>
                      <p:nvPicPr>
                        <p:cNvPr id="1027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1" y="2748"/>
                          <a:ext cx="1432" cy="3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7" name="Rectangle 6"/>
            <p:cNvSpPr>
              <a:spLocks noChangeArrowheads="1"/>
            </p:cNvSpPr>
            <p:nvPr/>
          </p:nvSpPr>
          <p:spPr bwMode="auto">
            <a:xfrm>
              <a:off x="262" y="2761"/>
              <a:ext cx="1042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We write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76250" y="881063"/>
            <a:ext cx="8308975" cy="1096962"/>
            <a:chOff x="268" y="2043"/>
            <a:chExt cx="5234" cy="691"/>
          </a:xfrm>
        </p:grpSpPr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288" y="2304"/>
              <a:ext cx="320" cy="1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268" y="2043"/>
              <a:ext cx="5234" cy="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We set up a hypothesis ( a theory ) that the new drug is </a:t>
              </a:r>
              <a:r>
                <a:rPr kumimoji="0" lang="en-US" altLang="en-US" sz="22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not</a:t>
              </a:r>
              <a:r>
                <a:rPr kumimoji="0" lang="en-US" altLang="en-US" sz="2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 more effective and only reject this if we have significant evidence against it.</a:t>
              </a:r>
            </a:p>
          </p:txBody>
        </p:sp>
      </p:grpSp>
      <p:sp>
        <p:nvSpPr>
          <p:cNvPr id="520202" name="Rectangle 10"/>
          <p:cNvSpPr>
            <a:spLocks noChangeArrowheads="1"/>
          </p:cNvSpPr>
          <p:nvPr/>
        </p:nvSpPr>
        <p:spPr bwMode="auto">
          <a:xfrm>
            <a:off x="603250" y="2554288"/>
            <a:ext cx="7978775" cy="801687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H</a:t>
            </a:r>
            <a:r>
              <a:rPr kumimoji="0" lang="en-US" altLang="en-US" sz="24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0</a:t>
            </a: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is called the null hypothesis.  ( I think of it as “no change”. )</a:t>
            </a:r>
          </a:p>
        </p:txBody>
      </p:sp>
      <p:sp>
        <p:nvSpPr>
          <p:cNvPr id="520203" name="Rectangle 11"/>
          <p:cNvSpPr>
            <a:spLocks noChangeArrowheads="1"/>
          </p:cNvSpPr>
          <p:nvPr/>
        </p:nvSpPr>
        <p:spPr bwMode="auto">
          <a:xfrm>
            <a:off x="488950" y="4281488"/>
            <a:ext cx="82835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We want to test if the new drug is better than the old one so we also have</a:t>
            </a:r>
          </a:p>
        </p:txBody>
      </p:sp>
      <p:graphicFrame>
        <p:nvGraphicFramePr>
          <p:cNvPr id="520204" name="Object 12"/>
          <p:cNvGraphicFramePr>
            <a:graphicFrameLocks noChangeAspect="1"/>
          </p:cNvGraphicFramePr>
          <p:nvPr/>
        </p:nvGraphicFramePr>
        <p:xfrm>
          <a:off x="3162300" y="4899025"/>
          <a:ext cx="2141538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5" name="Equation" r:id="rId5" imgW="901440" imgH="203040" progId="Equation.3">
                  <p:embed/>
                </p:oleObj>
              </mc:Choice>
              <mc:Fallback>
                <p:oleObj name="Equation" r:id="rId5" imgW="901440" imgH="203040" progId="Equation.3">
                  <p:embed/>
                  <p:pic>
                    <p:nvPicPr>
                      <p:cNvPr id="520204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2300" y="4899025"/>
                        <a:ext cx="2141538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0205" name="Rectangle 13"/>
          <p:cNvSpPr>
            <a:spLocks noChangeArrowheads="1"/>
          </p:cNvSpPr>
          <p:nvPr/>
        </p:nvSpPr>
        <p:spPr bwMode="auto">
          <a:xfrm>
            <a:off x="603250" y="5424488"/>
            <a:ext cx="4676775" cy="46672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H</a:t>
            </a:r>
            <a:r>
              <a:rPr kumimoji="0" lang="en-US" altLang="en-US" sz="2400" b="1" i="0" u="none" strike="noStrike" kern="1200" cap="none" spc="0" normalizeH="0" baseline="-2500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1</a:t>
            </a: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is the alternative hypothesis.</a:t>
            </a:r>
          </a:p>
        </p:txBody>
      </p:sp>
      <p:sp>
        <p:nvSpPr>
          <p:cNvPr id="520206" name="AutoShape 14"/>
          <p:cNvSpPr>
            <a:spLocks noChangeArrowheads="1"/>
          </p:cNvSpPr>
          <p:nvPr/>
        </p:nvSpPr>
        <p:spPr bwMode="auto">
          <a:xfrm>
            <a:off x="8796338" y="152400"/>
            <a:ext cx="195262" cy="2540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20208" name="Rectangle 16"/>
          <p:cNvSpPr>
            <a:spLocks noChangeArrowheads="1"/>
          </p:cNvSpPr>
          <p:nvPr/>
        </p:nvSpPr>
        <p:spPr bwMode="auto">
          <a:xfrm>
            <a:off x="488950" y="3494088"/>
            <a:ext cx="828357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 null hypothesis is using the value of </a:t>
            </a: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</a:t>
            </a: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from data for the old drug.</a:t>
            </a:r>
          </a:p>
        </p:txBody>
      </p:sp>
    </p:spTree>
    <p:extLst>
      <p:ext uri="{BB962C8B-B14F-4D97-AF65-F5344CB8AC3E}">
        <p14:creationId xmlns:p14="http://schemas.microsoft.com/office/powerpoint/2010/main" val="204981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202" grpId="0" animBg="1"/>
      <p:bldP spid="520203" grpId="0"/>
      <p:bldP spid="520205" grpId="0" animBg="1"/>
      <p:bldP spid="520206" grpId="0" animBg="1"/>
      <p:bldP spid="52020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/>
          <p:cNvSpPr>
            <a:spLocks noChangeArrowheads="1"/>
          </p:cNvSpPr>
          <p:nvPr/>
        </p:nvSpPr>
        <p:spPr bwMode="auto">
          <a:xfrm>
            <a:off x="533400" y="358775"/>
            <a:ext cx="8242300" cy="594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1778000" indent="-1778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778000" marR="0" lvl="0" indent="-1778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Full version available from: </a:t>
            </a: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Chartwell</a:t>
            </a:r>
            <a:r>
              <a:rPr kumimoji="0" lang="en-GB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-Yorke Ltd. </a:t>
            </a: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114 High Street, </a:t>
            </a: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Belmont Village, </a:t>
            </a: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Bolton, </a:t>
            </a: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Lancashire, </a:t>
            </a: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BL7 8AL </a:t>
            </a: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England</a:t>
            </a: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1778000" marR="0" lvl="0" indent="-1778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	</a:t>
            </a:r>
            <a:r>
              <a:rPr kumimoji="0" lang="en-GB" altLang="en-US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tel</a:t>
            </a:r>
            <a:r>
              <a:rPr kumimoji="0" lang="en-GB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(+44) (0)1204 811001, </a:t>
            </a:r>
          </a:p>
          <a:p>
            <a:pPr marL="1778000" marR="0" lvl="0" indent="-1778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	fax (+44) (0)1204 811008 </a:t>
            </a: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hlinkClick r:id="rId3"/>
              </a:rPr>
              <a:t>info@chartwellyorke.com</a:t>
            </a:r>
            <a:endParaRPr kumimoji="0" lang="en-GB" altLang="en-US" sz="2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hlinkClick r:id="rId4"/>
              </a:rPr>
              <a:t>www.chartwellyorke.com</a:t>
            </a:r>
            <a:endParaRPr kumimoji="0" lang="en-GB" altLang="en-US" sz="2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3440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620" name="Text Box 84"/>
          <p:cNvSpPr txBox="1">
            <a:spLocks noChangeArrowheads="1"/>
          </p:cNvSpPr>
          <p:nvPr/>
        </p:nvSpPr>
        <p:spPr bwMode="auto">
          <a:xfrm>
            <a:off x="2759074" y="5177397"/>
            <a:ext cx="3119212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685800" marR="0" lvl="0" indent="-685800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>
                <a:tab pos="0" algn="l"/>
              </a:tabLst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Hypothesis Testing</a:t>
            </a:r>
          </a:p>
        </p:txBody>
      </p:sp>
      <p:sp>
        <p:nvSpPr>
          <p:cNvPr id="193605" name="Text Box 69"/>
          <p:cNvSpPr txBox="1">
            <a:spLocks noChangeArrowheads="1"/>
          </p:cNvSpPr>
          <p:nvPr/>
        </p:nvSpPr>
        <p:spPr bwMode="auto">
          <a:xfrm>
            <a:off x="2485231" y="3233144"/>
            <a:ext cx="4364037" cy="391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85800" indent="-68580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685800" marR="0" lvl="0" indent="-685800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>
                <a:tab pos="0" algn="l"/>
              </a:tabLst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Scatter and Correlation	</a:t>
            </a:r>
          </a:p>
        </p:txBody>
      </p:sp>
      <p:sp>
        <p:nvSpPr>
          <p:cNvPr id="193590" name="Text Box 54"/>
          <p:cNvSpPr txBox="1">
            <a:spLocks noChangeArrowheads="1"/>
          </p:cNvSpPr>
          <p:nvPr/>
        </p:nvSpPr>
        <p:spPr bwMode="auto">
          <a:xfrm>
            <a:off x="2973387" y="1889336"/>
            <a:ext cx="2904899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685800" marR="0" lvl="0" indent="-685800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>
                <a:tab pos="0" algn="l"/>
              </a:tabLst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Random Samples</a:t>
            </a:r>
          </a:p>
        </p:txBody>
      </p:sp>
      <p:sp>
        <p:nvSpPr>
          <p:cNvPr id="17416" name="AutoShape 97"/>
          <p:cNvSpPr>
            <a:spLocks noChangeArrowheads="1"/>
          </p:cNvSpPr>
          <p:nvPr/>
        </p:nvSpPr>
        <p:spPr bwMode="auto">
          <a:xfrm>
            <a:off x="474663" y="762000"/>
            <a:ext cx="8072437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7417" name="Text Box 47"/>
          <p:cNvSpPr txBox="1">
            <a:spLocks noChangeArrowheads="1"/>
          </p:cNvSpPr>
          <p:nvPr/>
        </p:nvSpPr>
        <p:spPr bwMode="auto">
          <a:xfrm>
            <a:off x="330200" y="762000"/>
            <a:ext cx="83089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 slides that follow are extracts from 6 of the 24 presentations on Statistics.</a:t>
            </a:r>
          </a:p>
        </p:txBody>
      </p:sp>
      <p:sp>
        <p:nvSpPr>
          <p:cNvPr id="193614" name="Rectangle 78"/>
          <p:cNvSpPr>
            <a:spLocks noChangeArrowheads="1"/>
          </p:cNvSpPr>
          <p:nvPr/>
        </p:nvSpPr>
        <p:spPr bwMode="auto">
          <a:xfrm>
            <a:off x="2894011" y="4480763"/>
            <a:ext cx="2984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85800" indent="-6858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685800" marR="0" lvl="0" indent="-685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>
                <a:tab pos="679450" algn="l"/>
                <a:tab pos="1800225" algn="l"/>
                <a:tab pos="2520950" algn="l"/>
              </a:tabLst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Binomial Problems</a:t>
            </a:r>
          </a:p>
        </p:txBody>
      </p:sp>
      <p:sp>
        <p:nvSpPr>
          <p:cNvPr id="193596" name="Text Box 60"/>
          <p:cNvSpPr txBox="1">
            <a:spLocks noChangeArrowheads="1"/>
          </p:cNvSpPr>
          <p:nvPr/>
        </p:nvSpPr>
        <p:spPr bwMode="auto">
          <a:xfrm>
            <a:off x="2174647" y="2556210"/>
            <a:ext cx="5636079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685800" marR="0" lvl="0" indent="-685800" algn="l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Cumulative Frequency Diagrams</a:t>
            </a:r>
            <a:endParaRPr kumimoji="0" lang="en-GB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93649" name="AutoShape 113"/>
          <p:cNvSpPr>
            <a:spLocks noChangeArrowheads="1"/>
          </p:cNvSpPr>
          <p:nvPr/>
        </p:nvSpPr>
        <p:spPr bwMode="auto">
          <a:xfrm>
            <a:off x="8813800" y="127000"/>
            <a:ext cx="1524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1" name="Rectangle 78"/>
          <p:cNvSpPr>
            <a:spLocks noChangeArrowheads="1"/>
          </p:cNvSpPr>
          <p:nvPr/>
        </p:nvSpPr>
        <p:spPr bwMode="auto">
          <a:xfrm>
            <a:off x="3325811" y="3816787"/>
            <a:ext cx="231775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685800" indent="-6858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685800" marR="0" lvl="0" indent="-685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>
                <a:tab pos="679450" algn="l"/>
                <a:tab pos="1800225" algn="l"/>
                <a:tab pos="2520950" algn="l"/>
              </a:tabLst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Histograms</a:t>
            </a:r>
          </a:p>
        </p:txBody>
      </p:sp>
    </p:spTree>
    <p:extLst>
      <p:ext uri="{BB962C8B-B14F-4D97-AF65-F5344CB8AC3E}">
        <p14:creationId xmlns:p14="http://schemas.microsoft.com/office/powerpoint/2010/main" val="2431551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620" grpId="0"/>
      <p:bldP spid="193605" grpId="0"/>
      <p:bldP spid="193590" grpId="0"/>
      <p:bldP spid="193614" grpId="0"/>
      <p:bldP spid="193596" grpId="0"/>
      <p:bldP spid="193649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41"/>
          <p:cNvSpPr txBox="1">
            <a:spLocks noChangeArrowheads="1"/>
          </p:cNvSpPr>
          <p:nvPr/>
        </p:nvSpPr>
        <p:spPr bwMode="auto">
          <a:xfrm>
            <a:off x="2227006" y="1168400"/>
            <a:ext cx="4026310" cy="48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06400" indent="-4064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06400" marR="0" lvl="0" indent="-406400" algn="ctr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Random Samples</a:t>
            </a:r>
          </a:p>
        </p:txBody>
      </p:sp>
      <p:sp>
        <p:nvSpPr>
          <p:cNvPr id="13" name="Text Box 42"/>
          <p:cNvSpPr txBox="1">
            <a:spLocks noChangeArrowheads="1"/>
          </p:cNvSpPr>
          <p:nvPr/>
        </p:nvSpPr>
        <p:spPr bwMode="auto">
          <a:xfrm>
            <a:off x="598715" y="2179102"/>
            <a:ext cx="7924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This extract is from a very early </a:t>
            </a:r>
            <a:r>
              <a:rPr lang="en-GB" alt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presentation</a:t>
            </a: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and is part of a discussion of stratified sampling.</a:t>
            </a:r>
          </a:p>
        </p:txBody>
      </p:sp>
    </p:spTree>
    <p:extLst>
      <p:ext uri="{BB962C8B-B14F-4D97-AF65-F5344CB8AC3E}">
        <p14:creationId xmlns:p14="http://schemas.microsoft.com/office/powerpoint/2010/main" val="3040899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3" name="AutoShape 5"/>
          <p:cNvSpPr>
            <a:spLocks noChangeArrowheads="1"/>
          </p:cNvSpPr>
          <p:nvPr/>
        </p:nvSpPr>
        <p:spPr bwMode="auto">
          <a:xfrm>
            <a:off x="8729663" y="174625"/>
            <a:ext cx="204787" cy="317500"/>
          </a:xfrm>
          <a:prstGeom prst="star5">
            <a:avLst/>
          </a:prstGeom>
          <a:solidFill>
            <a:schemeClr val="accent1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434975" y="214313"/>
            <a:ext cx="76025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However, even a random sample can be biased.</a:t>
            </a:r>
          </a:p>
        </p:txBody>
      </p:sp>
      <p:sp>
        <p:nvSpPr>
          <p:cNvPr id="442383" name="Rectangle 15"/>
          <p:cNvSpPr>
            <a:spLocks noChangeArrowheads="1"/>
          </p:cNvSpPr>
          <p:nvPr/>
        </p:nvSpPr>
        <p:spPr bwMode="auto">
          <a:xfrm>
            <a:off x="434975" y="638175"/>
            <a:ext cx="782796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722313" indent="-722313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722313" marR="0" lvl="0" indent="-722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e.g. Consider again our earlier example of wanting to know how many of 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1200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students are vegetarian if we know there are equal numbers of boys and girls. </a:t>
            </a:r>
          </a:p>
        </p:txBody>
      </p:sp>
      <p:sp>
        <p:nvSpPr>
          <p:cNvPr id="442384" name="Rectangle 16"/>
          <p:cNvSpPr>
            <a:spLocks noChangeArrowheads="1"/>
          </p:cNvSpPr>
          <p:nvPr/>
        </p:nvSpPr>
        <p:spPr bwMode="auto">
          <a:xfrm>
            <a:off x="865188" y="2263775"/>
            <a:ext cx="7172325" cy="8636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Decide with your partner how you could avoid gender bias in taking a sample of 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40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.</a:t>
            </a:r>
          </a:p>
        </p:txBody>
      </p:sp>
      <p:sp>
        <p:nvSpPr>
          <p:cNvPr id="442385" name="Rectangle 17"/>
          <p:cNvSpPr>
            <a:spLocks noChangeArrowheads="1"/>
          </p:cNvSpPr>
          <p:nvPr/>
        </p:nvSpPr>
        <p:spPr bwMode="auto">
          <a:xfrm>
            <a:off x="469900" y="3187700"/>
            <a:ext cx="8361363" cy="89535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Ans: Take 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2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random samples, one of 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20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boys and one of 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20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girls, and then combine them.</a:t>
            </a: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2170113" y="4154488"/>
            <a:ext cx="4343400" cy="457200"/>
            <a:chOff x="1469" y="3759"/>
            <a:chExt cx="2736" cy="288"/>
          </a:xfrm>
        </p:grpSpPr>
        <p:sp>
          <p:nvSpPr>
            <p:cNvPr id="14346" name="Rectangle 19"/>
            <p:cNvSpPr>
              <a:spLocks noChangeArrowheads="1"/>
            </p:cNvSpPr>
            <p:nvPr/>
          </p:nvSpPr>
          <p:spPr bwMode="auto">
            <a:xfrm>
              <a:off x="2404" y="3783"/>
              <a:ext cx="1641" cy="23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>
              <a:lvl1pPr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14347" name="Rectangle 18"/>
            <p:cNvSpPr>
              <a:spLocks noChangeArrowheads="1"/>
            </p:cNvSpPr>
            <p:nvPr/>
          </p:nvSpPr>
          <p:spPr bwMode="auto">
            <a:xfrm>
              <a:off x="1469" y="3759"/>
              <a:ext cx="273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This is a </a:t>
              </a:r>
              <a:r>
                <a:rPr kumimoji="0" lang="en-GB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stratified sample</a:t>
              </a:r>
              <a:r>
                <a:rPr kumimoji="0" lang="en-GB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+mn-ea"/>
                  <a:cs typeface="+mn-cs"/>
                </a:rPr>
                <a:t>.</a:t>
              </a:r>
            </a:p>
          </p:txBody>
        </p:sp>
      </p:grpSp>
      <p:sp>
        <p:nvSpPr>
          <p:cNvPr id="442391" name="Rectangle 23"/>
          <p:cNvSpPr>
            <a:spLocks noChangeArrowheads="1"/>
          </p:cNvSpPr>
          <p:nvPr/>
        </p:nvSpPr>
        <p:spPr bwMode="auto">
          <a:xfrm>
            <a:off x="469900" y="4564063"/>
            <a:ext cx="80724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 word stratified comes from strata</a:t>
            </a:r>
            <a:r>
              <a:rPr kumimoji="0" lang="en-GB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* which means layers.  The sample is formed from 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2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layers, boys and girls.</a:t>
            </a:r>
          </a:p>
        </p:txBody>
      </p:sp>
      <p:sp>
        <p:nvSpPr>
          <p:cNvPr id="442393" name="Rectangle 25"/>
          <p:cNvSpPr>
            <a:spLocks noChangeArrowheads="1"/>
          </p:cNvSpPr>
          <p:nvPr/>
        </p:nvSpPr>
        <p:spPr bwMode="auto">
          <a:xfrm>
            <a:off x="1652588" y="5778500"/>
            <a:ext cx="6002337" cy="466725"/>
          </a:xfrm>
          <a:prstGeom prst="rect">
            <a:avLst/>
          </a:prstGeom>
          <a:solidFill>
            <a:schemeClr val="accent2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*</a:t>
            </a:r>
            <a:r>
              <a:rPr kumimoji="0" lang="en-GB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One strat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um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but two or more strat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93189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383" grpId="0"/>
      <p:bldP spid="442384" grpId="0" animBg="1"/>
      <p:bldP spid="442385" grpId="0" animBg="1"/>
      <p:bldP spid="442391" grpId="0"/>
      <p:bldP spid="44239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AutoShape 2"/>
          <p:cNvSpPr>
            <a:spLocks noChangeArrowheads="1"/>
          </p:cNvSpPr>
          <p:nvPr/>
        </p:nvSpPr>
        <p:spPr bwMode="auto">
          <a:xfrm>
            <a:off x="8729663" y="174625"/>
            <a:ext cx="204787" cy="317500"/>
          </a:xfrm>
          <a:prstGeom prst="star5">
            <a:avLst/>
          </a:prstGeom>
          <a:solidFill>
            <a:schemeClr val="accent1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503238" y="395288"/>
            <a:ext cx="79009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However, we are unlikely to have exactly equal numbers of boys and girls.</a:t>
            </a:r>
          </a:p>
        </p:txBody>
      </p:sp>
      <p:sp>
        <p:nvSpPr>
          <p:cNvPr id="443402" name="Rectangle 10"/>
          <p:cNvSpPr>
            <a:spLocks noChangeArrowheads="1"/>
          </p:cNvSpPr>
          <p:nvPr/>
        </p:nvSpPr>
        <p:spPr bwMode="auto">
          <a:xfrm>
            <a:off x="863600" y="1333500"/>
            <a:ext cx="7593013" cy="9112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Can you see what to do if the college has 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660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boys and 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540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girls and we need a sample of 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40</a:t>
            </a:r>
            <a:r>
              <a:rPr kumimoji="0" lang="en-GB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?</a:t>
            </a:r>
          </a:p>
        </p:txBody>
      </p:sp>
      <p:sp>
        <p:nvSpPr>
          <p:cNvPr id="443403" name="Rectangle 11"/>
          <p:cNvSpPr>
            <a:spLocks noChangeArrowheads="1"/>
          </p:cNvSpPr>
          <p:nvPr/>
        </p:nvSpPr>
        <p:spPr bwMode="auto">
          <a:xfrm>
            <a:off x="623888" y="2330450"/>
            <a:ext cx="7900987" cy="8477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marL="896938" indent="-896938">
              <a:tabLst>
                <a:tab pos="896938" algn="l"/>
              </a:tabLs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896938" algn="l"/>
              </a:tabLs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896938" algn="l"/>
              </a:tabLs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896938" algn="l"/>
              </a:tabLs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896938" algn="l"/>
              </a:tabLs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</a:tabLs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</a:tabLs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</a:tabLs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8" algn="l"/>
              </a:tabLs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896938" marR="0" lvl="0" indent="-8969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96938" algn="l"/>
              </a:tabLst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Ans:	We sample in proportion to the numbers in the strata.</a:t>
            </a:r>
          </a:p>
        </p:txBody>
      </p:sp>
      <p:sp>
        <p:nvSpPr>
          <p:cNvPr id="443404" name="Rectangle 12"/>
          <p:cNvSpPr>
            <a:spLocks noChangeArrowheads="1"/>
          </p:cNvSpPr>
          <p:nvPr/>
        </p:nvSpPr>
        <p:spPr bwMode="auto">
          <a:xfrm>
            <a:off x="1141413" y="3321050"/>
            <a:ext cx="1103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Boys:</a:t>
            </a:r>
          </a:p>
        </p:txBody>
      </p:sp>
      <p:sp>
        <p:nvSpPr>
          <p:cNvPr id="443407" name="Rectangle 15"/>
          <p:cNvSpPr>
            <a:spLocks noChangeArrowheads="1"/>
          </p:cNvSpPr>
          <p:nvPr/>
        </p:nvSpPr>
        <p:spPr bwMode="auto">
          <a:xfrm>
            <a:off x="2867025" y="3578225"/>
            <a:ext cx="9302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1200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3660775" y="3352800"/>
            <a:ext cx="1154113" cy="490538"/>
            <a:chOff x="2306" y="2189"/>
            <a:chExt cx="727" cy="309"/>
          </a:xfrm>
        </p:grpSpPr>
        <p:sp>
          <p:nvSpPr>
            <p:cNvPr id="15376" name="Rectangle 16"/>
            <p:cNvSpPr>
              <a:spLocks noChangeArrowheads="1"/>
            </p:cNvSpPr>
            <p:nvPr/>
          </p:nvSpPr>
          <p:spPr bwMode="auto">
            <a:xfrm>
              <a:off x="2306" y="2190"/>
              <a:ext cx="304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2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  <a:sym typeface="Symbol" panose="05050102010706020507" pitchFamily="18" charset="2"/>
                </a:rPr>
                <a:t></a:t>
              </a:r>
            </a:p>
          </p:txBody>
        </p:sp>
        <p:sp>
          <p:nvSpPr>
            <p:cNvPr id="15377" name="Rectangle 17"/>
            <p:cNvSpPr>
              <a:spLocks noChangeArrowheads="1"/>
            </p:cNvSpPr>
            <p:nvPr/>
          </p:nvSpPr>
          <p:spPr bwMode="auto">
            <a:xfrm>
              <a:off x="2523" y="2189"/>
              <a:ext cx="510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2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40</a:t>
              </a:r>
            </a:p>
          </p:txBody>
        </p:sp>
      </p:grp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2954338" y="3267075"/>
            <a:ext cx="809625" cy="488950"/>
            <a:chOff x="1861" y="2135"/>
            <a:chExt cx="510" cy="308"/>
          </a:xfrm>
        </p:grpSpPr>
        <p:sp>
          <p:nvSpPr>
            <p:cNvPr id="15374" name="Rectangle 14"/>
            <p:cNvSpPr>
              <a:spLocks noChangeArrowheads="1"/>
            </p:cNvSpPr>
            <p:nvPr/>
          </p:nvSpPr>
          <p:spPr bwMode="auto">
            <a:xfrm>
              <a:off x="1861" y="2135"/>
              <a:ext cx="510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2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660</a:t>
              </a:r>
            </a:p>
          </p:txBody>
        </p:sp>
        <p:sp>
          <p:nvSpPr>
            <p:cNvPr id="15375" name="Line 18"/>
            <p:cNvSpPr>
              <a:spLocks noChangeShapeType="1"/>
            </p:cNvSpPr>
            <p:nvPr/>
          </p:nvSpPr>
          <p:spPr bwMode="auto">
            <a:xfrm>
              <a:off x="1891" y="2380"/>
              <a:ext cx="40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</p:grpSp>
      <p:sp>
        <p:nvSpPr>
          <p:cNvPr id="443434" name="Rectangle 42"/>
          <p:cNvSpPr>
            <a:spLocks noChangeArrowheads="1"/>
          </p:cNvSpPr>
          <p:nvPr/>
        </p:nvSpPr>
        <p:spPr bwMode="auto">
          <a:xfrm>
            <a:off x="4576763" y="3352800"/>
            <a:ext cx="8429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= 22</a:t>
            </a:r>
          </a:p>
        </p:txBody>
      </p:sp>
      <p:sp>
        <p:nvSpPr>
          <p:cNvPr id="443435" name="Rectangle 43"/>
          <p:cNvSpPr>
            <a:spLocks noChangeArrowheads="1"/>
          </p:cNvSpPr>
          <p:nvPr/>
        </p:nvSpPr>
        <p:spPr bwMode="auto">
          <a:xfrm>
            <a:off x="3436938" y="5110163"/>
            <a:ext cx="19653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40 – 22 = 18</a:t>
            </a:r>
          </a:p>
        </p:txBody>
      </p:sp>
      <p:sp>
        <p:nvSpPr>
          <p:cNvPr id="443436" name="Rectangle 44"/>
          <p:cNvSpPr>
            <a:spLocks noChangeArrowheads="1"/>
          </p:cNvSpPr>
          <p:nvPr/>
        </p:nvSpPr>
        <p:spPr bwMode="auto">
          <a:xfrm>
            <a:off x="1141413" y="4291013"/>
            <a:ext cx="1103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Girls:</a:t>
            </a:r>
          </a:p>
        </p:txBody>
      </p:sp>
      <p:sp>
        <p:nvSpPr>
          <p:cNvPr id="443437" name="Rectangle 45"/>
          <p:cNvSpPr>
            <a:spLocks noChangeArrowheads="1"/>
          </p:cNvSpPr>
          <p:nvPr/>
        </p:nvSpPr>
        <p:spPr bwMode="auto">
          <a:xfrm>
            <a:off x="2324100" y="4291013"/>
            <a:ext cx="66103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We find the number in the final stratum by subtracting from the total sample size:</a:t>
            </a:r>
          </a:p>
        </p:txBody>
      </p:sp>
    </p:spTree>
    <p:extLst>
      <p:ext uri="{BB962C8B-B14F-4D97-AF65-F5344CB8AC3E}">
        <p14:creationId xmlns:p14="http://schemas.microsoft.com/office/powerpoint/2010/main" val="2672179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402" grpId="0" animBg="1"/>
      <p:bldP spid="443403" grpId="0" animBg="1"/>
      <p:bldP spid="443404" grpId="0"/>
      <p:bldP spid="443407" grpId="0"/>
      <p:bldP spid="443434" grpId="0"/>
      <p:bldP spid="443435" grpId="0"/>
      <p:bldP spid="443436" grpId="0"/>
      <p:bldP spid="4434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ChangeArrowheads="1"/>
          </p:cNvSpPr>
          <p:nvPr/>
        </p:nvSpPr>
        <p:spPr bwMode="auto">
          <a:xfrm>
            <a:off x="365125" y="301625"/>
            <a:ext cx="5468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We may have more than 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2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strata.</a:t>
            </a:r>
          </a:p>
        </p:txBody>
      </p:sp>
      <p:sp>
        <p:nvSpPr>
          <p:cNvPr id="444520" name="Rectangle 104"/>
          <p:cNvSpPr>
            <a:spLocks noChangeArrowheads="1"/>
          </p:cNvSpPr>
          <p:nvPr/>
        </p:nvSpPr>
        <p:spPr bwMode="auto">
          <a:xfrm>
            <a:off x="400050" y="788988"/>
            <a:ext cx="6296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534988" indent="-534988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34988" marR="0" lvl="0" indent="-5349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Suppose we include staff in the survey.  </a:t>
            </a:r>
          </a:p>
        </p:txBody>
      </p:sp>
      <p:sp>
        <p:nvSpPr>
          <p:cNvPr id="444551" name="Rectangle 135"/>
          <p:cNvSpPr>
            <a:spLocks noChangeArrowheads="1"/>
          </p:cNvSpPr>
          <p:nvPr/>
        </p:nvSpPr>
        <p:spPr bwMode="auto">
          <a:xfrm>
            <a:off x="547688" y="3330575"/>
            <a:ext cx="81946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 sample is to be stratified for both gender and student/staff.</a:t>
            </a:r>
          </a:p>
        </p:txBody>
      </p:sp>
      <p:sp>
        <p:nvSpPr>
          <p:cNvPr id="444552" name="Rectangle 136"/>
          <p:cNvSpPr>
            <a:spLocks noChangeArrowheads="1"/>
          </p:cNvSpPr>
          <p:nvPr/>
        </p:nvSpPr>
        <p:spPr bwMode="auto">
          <a:xfrm>
            <a:off x="547688" y="4100513"/>
            <a:ext cx="8194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How many male staff should be in a sample of 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40</a:t>
            </a:r>
            <a:r>
              <a:rPr kumimoji="0" lang="en-GB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?</a:t>
            </a:r>
          </a:p>
        </p:txBody>
      </p:sp>
      <p:sp>
        <p:nvSpPr>
          <p:cNvPr id="444553" name="Rectangle 137"/>
          <p:cNvSpPr>
            <a:spLocks noChangeArrowheads="1"/>
          </p:cNvSpPr>
          <p:nvPr/>
        </p:nvSpPr>
        <p:spPr bwMode="auto">
          <a:xfrm>
            <a:off x="547688" y="4559300"/>
            <a:ext cx="1552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Solution:</a:t>
            </a:r>
          </a:p>
        </p:txBody>
      </p:sp>
      <p:graphicFrame>
        <p:nvGraphicFramePr>
          <p:cNvPr id="444605" name="Group 189"/>
          <p:cNvGraphicFramePr>
            <a:graphicFrameLocks noGrp="1"/>
          </p:cNvGraphicFramePr>
          <p:nvPr/>
        </p:nvGraphicFramePr>
        <p:xfrm>
          <a:off x="1466850" y="1344613"/>
          <a:ext cx="6356350" cy="1928832"/>
        </p:xfrm>
        <a:graphic>
          <a:graphicData uri="http://schemas.openxmlformats.org/drawingml/2006/table">
            <a:tbl>
              <a:tblPr/>
              <a:tblGrid>
                <a:gridCol w="1589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90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9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90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93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Students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Staff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Total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Male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660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710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Female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540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70</a:t>
                      </a:r>
                      <a:endParaRPr kumimoji="0" lang="en-US" sz="2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610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9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Total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1200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1320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Rectangle 50"/>
          <p:cNvSpPr>
            <a:spLocks noChangeArrowheads="1"/>
          </p:cNvSpPr>
          <p:nvPr/>
        </p:nvSpPr>
        <p:spPr bwMode="auto">
          <a:xfrm>
            <a:off x="2100263" y="4529138"/>
            <a:ext cx="631348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There are 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50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male staff, so we need</a:t>
            </a:r>
          </a:p>
        </p:txBody>
      </p:sp>
    </p:spTree>
    <p:extLst>
      <p:ext uri="{BB962C8B-B14F-4D97-AF65-F5344CB8AC3E}">
        <p14:creationId xmlns:p14="http://schemas.microsoft.com/office/powerpoint/2010/main" val="2714036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4520" grpId="0"/>
      <p:bldP spid="444551" grpId="0"/>
      <p:bldP spid="444552" grpId="0"/>
      <p:bldP spid="444553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365125" y="301625"/>
            <a:ext cx="5468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We may have more than 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2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strata.</a:t>
            </a:r>
          </a:p>
        </p:txBody>
      </p:sp>
      <p:sp>
        <p:nvSpPr>
          <p:cNvPr id="18435" name="Rectangle 104"/>
          <p:cNvSpPr>
            <a:spLocks noChangeArrowheads="1"/>
          </p:cNvSpPr>
          <p:nvPr/>
        </p:nvSpPr>
        <p:spPr bwMode="auto">
          <a:xfrm>
            <a:off x="400050" y="788988"/>
            <a:ext cx="6296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534988" indent="-534988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534988" marR="0" lvl="0" indent="-5349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Suppose we include staff in the survey.  </a:t>
            </a:r>
          </a:p>
        </p:txBody>
      </p:sp>
      <p:sp>
        <p:nvSpPr>
          <p:cNvPr id="18436" name="Rectangle 135"/>
          <p:cNvSpPr>
            <a:spLocks noChangeArrowheads="1"/>
          </p:cNvSpPr>
          <p:nvPr/>
        </p:nvSpPr>
        <p:spPr bwMode="auto">
          <a:xfrm>
            <a:off x="547688" y="3330575"/>
            <a:ext cx="81946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 sample is to be stratified for both gender and student/staff.</a:t>
            </a:r>
          </a:p>
        </p:txBody>
      </p:sp>
      <p:sp>
        <p:nvSpPr>
          <p:cNvPr id="18437" name="Rectangle 136"/>
          <p:cNvSpPr>
            <a:spLocks noChangeArrowheads="1"/>
          </p:cNvSpPr>
          <p:nvPr/>
        </p:nvSpPr>
        <p:spPr bwMode="auto">
          <a:xfrm>
            <a:off x="547688" y="4100513"/>
            <a:ext cx="8194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How many male staff should be in a sample of 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40</a:t>
            </a:r>
            <a:r>
              <a:rPr kumimoji="0" lang="en-GB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?</a:t>
            </a:r>
          </a:p>
        </p:txBody>
      </p:sp>
      <p:sp>
        <p:nvSpPr>
          <p:cNvPr id="18438" name="Rectangle 137"/>
          <p:cNvSpPr>
            <a:spLocks noChangeArrowheads="1"/>
          </p:cNvSpPr>
          <p:nvPr/>
        </p:nvSpPr>
        <p:spPr bwMode="auto">
          <a:xfrm>
            <a:off x="547688" y="4559300"/>
            <a:ext cx="1552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Solution:</a:t>
            </a:r>
          </a:p>
        </p:txBody>
      </p:sp>
      <p:graphicFrame>
        <p:nvGraphicFramePr>
          <p:cNvPr id="444605" name="Group 189"/>
          <p:cNvGraphicFramePr>
            <a:graphicFrameLocks noGrp="1"/>
          </p:cNvGraphicFramePr>
          <p:nvPr/>
        </p:nvGraphicFramePr>
        <p:xfrm>
          <a:off x="1466850" y="1344613"/>
          <a:ext cx="6356350" cy="1928832"/>
        </p:xfrm>
        <a:graphic>
          <a:graphicData uri="http://schemas.openxmlformats.org/drawingml/2006/table">
            <a:tbl>
              <a:tblPr/>
              <a:tblGrid>
                <a:gridCol w="1589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90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9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90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93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Students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Staff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Total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Male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660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50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710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Female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540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70</a:t>
                      </a:r>
                      <a:endParaRPr kumimoji="0" lang="en-US" sz="2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610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9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Total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1200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1320</a:t>
                      </a:r>
                      <a:endParaRPr kumimoji="0" lang="en-US" sz="2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794" marB="46794" anchor="ctr" horzOverflow="overflow">
                    <a:lnL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466" name="Rectangle 50"/>
          <p:cNvSpPr>
            <a:spLocks noChangeArrowheads="1"/>
          </p:cNvSpPr>
          <p:nvPr/>
        </p:nvSpPr>
        <p:spPr bwMode="auto">
          <a:xfrm>
            <a:off x="2100263" y="4529138"/>
            <a:ext cx="631348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There are </a:t>
            </a: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50</a:t>
            </a:r>
            <a:r>
              <a:rPr kumimoji="0" lang="en-GB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male staff, so we need</a:t>
            </a:r>
          </a:p>
        </p:txBody>
      </p:sp>
      <p:grpSp>
        <p:nvGrpSpPr>
          <p:cNvPr id="10" name="Group 60"/>
          <p:cNvGrpSpPr>
            <a:grpSpLocks/>
          </p:cNvGrpSpPr>
          <p:nvPr/>
        </p:nvGrpSpPr>
        <p:grpSpPr bwMode="auto">
          <a:xfrm>
            <a:off x="3640138" y="4894263"/>
            <a:ext cx="650875" cy="488950"/>
            <a:chOff x="2293" y="3083"/>
            <a:chExt cx="410" cy="308"/>
          </a:xfrm>
        </p:grpSpPr>
        <p:sp>
          <p:nvSpPr>
            <p:cNvPr id="18468" name="Rectangle 51"/>
            <p:cNvSpPr>
              <a:spLocks noChangeArrowheads="1"/>
            </p:cNvSpPr>
            <p:nvPr/>
          </p:nvSpPr>
          <p:spPr bwMode="auto">
            <a:xfrm>
              <a:off x="2312" y="3083"/>
              <a:ext cx="391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2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50</a:t>
              </a:r>
            </a:p>
          </p:txBody>
        </p:sp>
        <p:sp>
          <p:nvSpPr>
            <p:cNvPr id="18469" name="Line 54"/>
            <p:cNvSpPr>
              <a:spLocks noChangeShapeType="1"/>
            </p:cNvSpPr>
            <p:nvPr/>
          </p:nvSpPr>
          <p:spPr bwMode="auto">
            <a:xfrm>
              <a:off x="2293" y="3325"/>
              <a:ext cx="38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054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Capsules">
  <a:themeElements>
    <a:clrScheme name="2_Capsules 1">
      <a:dk1>
        <a:srgbClr val="000000"/>
      </a:dk1>
      <a:lt1>
        <a:srgbClr val="FFFFFF"/>
      </a:lt1>
      <a:dk2>
        <a:srgbClr val="006666"/>
      </a:dk2>
      <a:lt2>
        <a:srgbClr val="C0C0C0"/>
      </a:lt2>
      <a:accent1>
        <a:srgbClr val="FFFF66"/>
      </a:accent1>
      <a:accent2>
        <a:srgbClr val="99CC99"/>
      </a:accent2>
      <a:accent3>
        <a:srgbClr val="FFFFFF"/>
      </a:accent3>
      <a:accent4>
        <a:srgbClr val="000000"/>
      </a:accent4>
      <a:accent5>
        <a:srgbClr val="FFFFB8"/>
      </a:accent5>
      <a:accent6>
        <a:srgbClr val="8AB98A"/>
      </a:accent6>
      <a:hlink>
        <a:srgbClr val="0000FF"/>
      </a:hlink>
      <a:folHlink>
        <a:srgbClr val="FF0000"/>
      </a:folHlink>
    </a:clrScheme>
    <a:fontScheme name="2_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apsules 1">
        <a:dk1>
          <a:srgbClr val="000000"/>
        </a:dk1>
        <a:lt1>
          <a:srgbClr val="FFFFFF"/>
        </a:lt1>
        <a:dk2>
          <a:srgbClr val="006666"/>
        </a:dk2>
        <a:lt2>
          <a:srgbClr val="C0C0C0"/>
        </a:lt2>
        <a:accent1>
          <a:srgbClr val="FFFF66"/>
        </a:accent1>
        <a:accent2>
          <a:srgbClr val="99CC99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8AB98A"/>
        </a:accent6>
        <a:hlink>
          <a:srgbClr val="0000FF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4_Capsules">
  <a:themeElements>
    <a:clrScheme name="3_Capsules 5">
      <a:dk1>
        <a:srgbClr val="000000"/>
      </a:dk1>
      <a:lt1>
        <a:srgbClr val="00FFFF"/>
      </a:lt1>
      <a:dk2>
        <a:srgbClr val="FFFF00"/>
      </a:dk2>
      <a:lt2>
        <a:srgbClr val="FFFFCC"/>
      </a:lt2>
      <a:accent1>
        <a:srgbClr val="FFFF99"/>
      </a:accent1>
      <a:accent2>
        <a:srgbClr val="333399"/>
      </a:accent2>
      <a:accent3>
        <a:srgbClr val="AAFFFF"/>
      </a:accent3>
      <a:accent4>
        <a:srgbClr val="000000"/>
      </a:accent4>
      <a:accent5>
        <a:srgbClr val="FFFFCA"/>
      </a:accent5>
      <a:accent6>
        <a:srgbClr val="2D2D8A"/>
      </a:accent6>
      <a:hlink>
        <a:srgbClr val="0000FF"/>
      </a:hlink>
      <a:folHlink>
        <a:srgbClr val="FF0000"/>
      </a:folHlink>
    </a:clrScheme>
    <a:fontScheme name="3_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3_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apsules 2">
        <a:dk1>
          <a:srgbClr val="000000"/>
        </a:dk1>
        <a:lt1>
          <a:srgbClr val="00FFFF"/>
        </a:lt1>
        <a:dk2>
          <a:srgbClr val="000000"/>
        </a:dk2>
        <a:lt2>
          <a:srgbClr val="FFFFCC"/>
        </a:lt2>
        <a:accent1>
          <a:srgbClr val="FFFF99"/>
        </a:accent1>
        <a:accent2>
          <a:srgbClr val="333399"/>
        </a:accent2>
        <a:accent3>
          <a:srgbClr val="AAFFFF"/>
        </a:accent3>
        <a:accent4>
          <a:srgbClr val="000000"/>
        </a:accent4>
        <a:accent5>
          <a:srgbClr val="FFFFCA"/>
        </a:accent5>
        <a:accent6>
          <a:srgbClr val="2D2D8A"/>
        </a:accent6>
        <a:hlink>
          <a:srgbClr val="000066"/>
        </a:hlink>
        <a:folHlink>
          <a:srgbClr val="00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apsules 3">
        <a:dk1>
          <a:srgbClr val="000000"/>
        </a:dk1>
        <a:lt1>
          <a:srgbClr val="00FFFF"/>
        </a:lt1>
        <a:dk2>
          <a:srgbClr val="FFFF00"/>
        </a:dk2>
        <a:lt2>
          <a:srgbClr val="FFFFCC"/>
        </a:lt2>
        <a:accent1>
          <a:srgbClr val="FFFF99"/>
        </a:accent1>
        <a:accent2>
          <a:srgbClr val="333399"/>
        </a:accent2>
        <a:accent3>
          <a:srgbClr val="AAFFFF"/>
        </a:accent3>
        <a:accent4>
          <a:srgbClr val="000000"/>
        </a:accent4>
        <a:accent5>
          <a:srgbClr val="FFFFCA"/>
        </a:accent5>
        <a:accent6>
          <a:srgbClr val="2D2D8A"/>
        </a:accent6>
        <a:hlink>
          <a:srgbClr val="000066"/>
        </a:hlink>
        <a:folHlink>
          <a:srgbClr val="00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apsules 4">
        <a:dk1>
          <a:srgbClr val="000000"/>
        </a:dk1>
        <a:lt1>
          <a:srgbClr val="99FF99"/>
        </a:lt1>
        <a:dk2>
          <a:srgbClr val="000000"/>
        </a:dk2>
        <a:lt2>
          <a:srgbClr val="808080"/>
        </a:lt2>
        <a:accent1>
          <a:srgbClr val="66CCFF"/>
        </a:accent1>
        <a:accent2>
          <a:srgbClr val="00CCFF"/>
        </a:accent2>
        <a:accent3>
          <a:srgbClr val="CAFFCA"/>
        </a:accent3>
        <a:accent4>
          <a:srgbClr val="000000"/>
        </a:accent4>
        <a:accent5>
          <a:srgbClr val="B8E2FF"/>
        </a:accent5>
        <a:accent6>
          <a:srgbClr val="00B9E7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apsules 5">
        <a:dk1>
          <a:srgbClr val="000000"/>
        </a:dk1>
        <a:lt1>
          <a:srgbClr val="00FFFF"/>
        </a:lt1>
        <a:dk2>
          <a:srgbClr val="FFFF00"/>
        </a:dk2>
        <a:lt2>
          <a:srgbClr val="FFFFCC"/>
        </a:lt2>
        <a:accent1>
          <a:srgbClr val="FFFF99"/>
        </a:accent1>
        <a:accent2>
          <a:srgbClr val="333399"/>
        </a:accent2>
        <a:accent3>
          <a:srgbClr val="AAFFFF"/>
        </a:accent3>
        <a:accent4>
          <a:srgbClr val="000000"/>
        </a:accent4>
        <a:accent5>
          <a:srgbClr val="FFFFCA"/>
        </a:accent5>
        <a:accent6>
          <a:srgbClr val="2D2D8A"/>
        </a:accent6>
        <a:hlink>
          <a:srgbClr val="0000FF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apsules 6">
        <a:dk1>
          <a:srgbClr val="000000"/>
        </a:dk1>
        <a:lt1>
          <a:srgbClr val="00FFFF"/>
        </a:lt1>
        <a:dk2>
          <a:srgbClr val="000000"/>
        </a:dk2>
        <a:lt2>
          <a:srgbClr val="FFFFCC"/>
        </a:lt2>
        <a:accent1>
          <a:srgbClr val="B2B2B2"/>
        </a:accent1>
        <a:accent2>
          <a:srgbClr val="333399"/>
        </a:accent2>
        <a:accent3>
          <a:srgbClr val="AAFFFF"/>
        </a:accent3>
        <a:accent4>
          <a:srgbClr val="000000"/>
        </a:accent4>
        <a:accent5>
          <a:srgbClr val="D5D5D5"/>
        </a:accent5>
        <a:accent6>
          <a:srgbClr val="2D2D8A"/>
        </a:accent6>
        <a:hlink>
          <a:srgbClr val="FFFF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apsules 7">
        <a:dk1>
          <a:srgbClr val="000000"/>
        </a:dk1>
        <a:lt1>
          <a:srgbClr val="00FFFF"/>
        </a:lt1>
        <a:dk2>
          <a:srgbClr val="000000"/>
        </a:dk2>
        <a:lt2>
          <a:srgbClr val="FFFFCC"/>
        </a:lt2>
        <a:accent1>
          <a:srgbClr val="B2B2B2"/>
        </a:accent1>
        <a:accent2>
          <a:srgbClr val="333399"/>
        </a:accent2>
        <a:accent3>
          <a:srgbClr val="AAFFFF"/>
        </a:accent3>
        <a:accent4>
          <a:srgbClr val="000000"/>
        </a:accent4>
        <a:accent5>
          <a:srgbClr val="D5D5D5"/>
        </a:accent5>
        <a:accent6>
          <a:srgbClr val="2D2D8A"/>
        </a:accent6>
        <a:hlink>
          <a:srgbClr val="CC00CC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xtured">
  <a:themeElements>
    <a:clrScheme name="1_Textured 10">
      <a:dk1>
        <a:srgbClr val="000000"/>
      </a:dk1>
      <a:lt1>
        <a:srgbClr val="00CCFF"/>
      </a:lt1>
      <a:dk2>
        <a:srgbClr val="E5FFFF"/>
      </a:dk2>
      <a:lt2>
        <a:srgbClr val="000000"/>
      </a:lt2>
      <a:accent1>
        <a:srgbClr val="FFCC00"/>
      </a:accent1>
      <a:accent2>
        <a:srgbClr val="336699"/>
      </a:accent2>
      <a:accent3>
        <a:srgbClr val="AAE2FF"/>
      </a:accent3>
      <a:accent4>
        <a:srgbClr val="000000"/>
      </a:accent4>
      <a:accent5>
        <a:srgbClr val="FFE2AA"/>
      </a:accent5>
      <a:accent6>
        <a:srgbClr val="2D5C8A"/>
      </a:accent6>
      <a:hlink>
        <a:srgbClr val="00CCFF"/>
      </a:hlink>
      <a:folHlink>
        <a:srgbClr val="FFCC00"/>
      </a:folHlink>
    </a:clrScheme>
    <a:fontScheme name="1_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ured 9">
        <a:dk1>
          <a:srgbClr val="000000"/>
        </a:dk1>
        <a:lt1>
          <a:srgbClr val="FFFFFF"/>
        </a:lt1>
        <a:dk2>
          <a:srgbClr val="00CCFF"/>
        </a:dk2>
        <a:lt2>
          <a:srgbClr val="E5FFFF"/>
        </a:lt2>
        <a:accent1>
          <a:srgbClr val="FFCC00"/>
        </a:accent1>
        <a:accent2>
          <a:srgbClr val="336699"/>
        </a:accent2>
        <a:accent3>
          <a:srgbClr val="AAE2FF"/>
        </a:accent3>
        <a:accent4>
          <a:srgbClr val="DADADA"/>
        </a:accent4>
        <a:accent5>
          <a:srgbClr val="FFE2A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tured 10">
        <a:dk1>
          <a:srgbClr val="000000"/>
        </a:dk1>
        <a:lt1>
          <a:srgbClr val="00CCFF"/>
        </a:lt1>
        <a:dk2>
          <a:srgbClr val="E5FFFF"/>
        </a:dk2>
        <a:lt2>
          <a:srgbClr val="000000"/>
        </a:lt2>
        <a:accent1>
          <a:srgbClr val="FFCC00"/>
        </a:accent1>
        <a:accent2>
          <a:srgbClr val="336699"/>
        </a:accent2>
        <a:accent3>
          <a:srgbClr val="AAE2FF"/>
        </a:accent3>
        <a:accent4>
          <a:srgbClr val="000000"/>
        </a:accent4>
        <a:accent5>
          <a:srgbClr val="FFE2A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ured 11">
        <a:dk1>
          <a:srgbClr val="000000"/>
        </a:dk1>
        <a:lt1>
          <a:srgbClr val="00CCFF"/>
        </a:lt1>
        <a:dk2>
          <a:srgbClr val="E5FFFF"/>
        </a:dk2>
        <a:lt2>
          <a:srgbClr val="000066"/>
        </a:lt2>
        <a:accent1>
          <a:srgbClr val="FFCC00"/>
        </a:accent1>
        <a:accent2>
          <a:srgbClr val="336699"/>
        </a:accent2>
        <a:accent3>
          <a:srgbClr val="AAE2FF"/>
        </a:accent3>
        <a:accent4>
          <a:srgbClr val="000000"/>
        </a:accent4>
        <a:accent5>
          <a:srgbClr val="FFE2A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tured 1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0000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00000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Custom Design">
  <a:themeElements>
    <a:clrScheme name="8_Custom Design 14">
      <a:dk1>
        <a:srgbClr val="000000"/>
      </a:dk1>
      <a:lt1>
        <a:srgbClr val="FFFF66"/>
      </a:lt1>
      <a:dk2>
        <a:srgbClr val="000000"/>
      </a:dk2>
      <a:lt2>
        <a:srgbClr val="808080"/>
      </a:lt2>
      <a:accent1>
        <a:srgbClr val="FFFFFF"/>
      </a:accent1>
      <a:accent2>
        <a:srgbClr val="333399"/>
      </a:accent2>
      <a:accent3>
        <a:srgbClr val="FFFFB8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8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4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ustom Design 5">
        <a:dk1>
          <a:srgbClr val="000000"/>
        </a:dk1>
        <a:lt1>
          <a:srgbClr val="FFFF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6">
        <a:dk1>
          <a:srgbClr val="000000"/>
        </a:dk1>
        <a:lt1>
          <a:srgbClr val="FFFFCC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E2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7">
        <a:dk1>
          <a:srgbClr val="000000"/>
        </a:dk1>
        <a:lt1>
          <a:srgbClr val="FFFF99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CA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8">
        <a:dk1>
          <a:srgbClr val="000000"/>
        </a:dk1>
        <a:lt1>
          <a:srgbClr val="FFFFCC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E2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00000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10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000000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1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13">
        <a:dk1>
          <a:srgbClr val="000000"/>
        </a:dk1>
        <a:lt1>
          <a:srgbClr val="FFFF66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B8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14">
        <a:dk1>
          <a:srgbClr val="000000"/>
        </a:dk1>
        <a:lt1>
          <a:srgbClr val="FFFF66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B8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apsules">
  <a:themeElements>
    <a:clrScheme name="2_Capsules 1">
      <a:dk1>
        <a:srgbClr val="000000"/>
      </a:dk1>
      <a:lt1>
        <a:srgbClr val="FFFFFF"/>
      </a:lt1>
      <a:dk2>
        <a:srgbClr val="006666"/>
      </a:dk2>
      <a:lt2>
        <a:srgbClr val="C0C0C0"/>
      </a:lt2>
      <a:accent1>
        <a:srgbClr val="FFFF66"/>
      </a:accent1>
      <a:accent2>
        <a:srgbClr val="99CC99"/>
      </a:accent2>
      <a:accent3>
        <a:srgbClr val="FFFFFF"/>
      </a:accent3>
      <a:accent4>
        <a:srgbClr val="000000"/>
      </a:accent4>
      <a:accent5>
        <a:srgbClr val="FFFFB8"/>
      </a:accent5>
      <a:accent6>
        <a:srgbClr val="8AB98A"/>
      </a:accent6>
      <a:hlink>
        <a:srgbClr val="0000FF"/>
      </a:hlink>
      <a:folHlink>
        <a:srgbClr val="FF0000"/>
      </a:folHlink>
    </a:clrScheme>
    <a:fontScheme name="2_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8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8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apsules 1">
        <a:dk1>
          <a:srgbClr val="000000"/>
        </a:dk1>
        <a:lt1>
          <a:srgbClr val="FFFFFF"/>
        </a:lt1>
        <a:dk2>
          <a:srgbClr val="006666"/>
        </a:dk2>
        <a:lt2>
          <a:srgbClr val="C0C0C0"/>
        </a:lt2>
        <a:accent1>
          <a:srgbClr val="FFFF66"/>
        </a:accent1>
        <a:accent2>
          <a:srgbClr val="99CC99"/>
        </a:accent2>
        <a:accent3>
          <a:srgbClr val="FFFFFF"/>
        </a:accent3>
        <a:accent4>
          <a:srgbClr val="000000"/>
        </a:accent4>
        <a:accent5>
          <a:srgbClr val="FFFFB8"/>
        </a:accent5>
        <a:accent6>
          <a:srgbClr val="8AB98A"/>
        </a:accent6>
        <a:hlink>
          <a:srgbClr val="0000FF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99FF"/>
      </a:lt1>
      <a:dk2>
        <a:srgbClr val="000000"/>
      </a:dk2>
      <a:lt2>
        <a:srgbClr val="808080"/>
      </a:lt2>
      <a:accent1>
        <a:srgbClr val="C0C0C0"/>
      </a:accent1>
      <a:accent2>
        <a:srgbClr val="333399"/>
      </a:accent2>
      <a:accent3>
        <a:srgbClr val="FFCA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99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333399"/>
        </a:accent2>
        <a:accent3>
          <a:srgbClr val="FFCAFF"/>
        </a:accent3>
        <a:accent4>
          <a:srgbClr val="000000"/>
        </a:accent4>
        <a:accent5>
          <a:srgbClr val="DCDCD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Custom Design">
  <a:themeElements>
    <a:clrScheme name="1_Custom Design 2">
      <a:dk1>
        <a:srgbClr val="000000"/>
      </a:dk1>
      <a:lt1>
        <a:srgbClr val="99FF99"/>
      </a:lt1>
      <a:dk2>
        <a:srgbClr val="000000"/>
      </a:dk2>
      <a:lt2>
        <a:srgbClr val="808080"/>
      </a:lt2>
      <a:accent1>
        <a:srgbClr val="66CCFF"/>
      </a:accent1>
      <a:accent2>
        <a:srgbClr val="0000FF"/>
      </a:accent2>
      <a:accent3>
        <a:srgbClr val="CAFFCA"/>
      </a:accent3>
      <a:accent4>
        <a:srgbClr val="000000"/>
      </a:accent4>
      <a:accent5>
        <a:srgbClr val="B8E2FF"/>
      </a:accent5>
      <a:accent6>
        <a:srgbClr val="0000E7"/>
      </a:accent6>
      <a:hlink>
        <a:srgbClr val="0000FF"/>
      </a:hlink>
      <a:folHlink>
        <a:srgbClr val="FF00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99FF99"/>
        </a:lt1>
        <a:dk2>
          <a:srgbClr val="000000"/>
        </a:dk2>
        <a:lt2>
          <a:srgbClr val="808080"/>
        </a:lt2>
        <a:accent1>
          <a:srgbClr val="66CCFF"/>
        </a:accent1>
        <a:accent2>
          <a:srgbClr val="00CCFF"/>
        </a:accent2>
        <a:accent3>
          <a:srgbClr val="CAFFCA"/>
        </a:accent3>
        <a:accent4>
          <a:srgbClr val="000000"/>
        </a:accent4>
        <a:accent5>
          <a:srgbClr val="B8E2FF"/>
        </a:accent5>
        <a:accent6>
          <a:srgbClr val="00B9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99FF99"/>
        </a:lt1>
        <a:dk2>
          <a:srgbClr val="000000"/>
        </a:dk2>
        <a:lt2>
          <a:srgbClr val="808080"/>
        </a:lt2>
        <a:accent1>
          <a:srgbClr val="66CCFF"/>
        </a:accent1>
        <a:accent2>
          <a:srgbClr val="0000FF"/>
        </a:accent2>
        <a:accent3>
          <a:srgbClr val="CAFFCA"/>
        </a:accent3>
        <a:accent4>
          <a:srgbClr val="000000"/>
        </a:accent4>
        <a:accent5>
          <a:srgbClr val="B8E2FF"/>
        </a:accent5>
        <a:accent6>
          <a:srgbClr val="0000E7"/>
        </a:accent6>
        <a:hlink>
          <a:srgbClr val="0000FF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Custom Design">
  <a:themeElements>
    <a:clrScheme name="8_Custom Design 14">
      <a:dk1>
        <a:srgbClr val="000000"/>
      </a:dk1>
      <a:lt1>
        <a:srgbClr val="FFFF66"/>
      </a:lt1>
      <a:dk2>
        <a:srgbClr val="000000"/>
      </a:dk2>
      <a:lt2>
        <a:srgbClr val="808080"/>
      </a:lt2>
      <a:accent1>
        <a:srgbClr val="FFFFFF"/>
      </a:accent1>
      <a:accent2>
        <a:srgbClr val="333399"/>
      </a:accent2>
      <a:accent3>
        <a:srgbClr val="FFFFB8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8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4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ustom Design 5">
        <a:dk1>
          <a:srgbClr val="000000"/>
        </a:dk1>
        <a:lt1>
          <a:srgbClr val="FFFF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6">
        <a:dk1>
          <a:srgbClr val="000000"/>
        </a:dk1>
        <a:lt1>
          <a:srgbClr val="FFFFCC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E2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7">
        <a:dk1>
          <a:srgbClr val="000000"/>
        </a:dk1>
        <a:lt1>
          <a:srgbClr val="FFFF99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CA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8">
        <a:dk1>
          <a:srgbClr val="000000"/>
        </a:dk1>
        <a:lt1>
          <a:srgbClr val="FFFFCC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E2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00000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10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000000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1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13">
        <a:dk1>
          <a:srgbClr val="000000"/>
        </a:dk1>
        <a:lt1>
          <a:srgbClr val="FFFF66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B8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ustom Design 14">
        <a:dk1>
          <a:srgbClr val="000000"/>
        </a:dk1>
        <a:lt1>
          <a:srgbClr val="FFFF66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B8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Default Design">
  <a:themeElements>
    <a:clrScheme name="2_Default Design 2">
      <a:dk1>
        <a:srgbClr val="000000"/>
      </a:dk1>
      <a:lt1>
        <a:srgbClr val="00FFFF"/>
      </a:lt1>
      <a:dk2>
        <a:srgbClr val="000000"/>
      </a:dk2>
      <a:lt2>
        <a:srgbClr val="000000"/>
      </a:lt2>
      <a:accent1>
        <a:srgbClr val="FFFF66"/>
      </a:accent1>
      <a:accent2>
        <a:srgbClr val="FFFFFF"/>
      </a:accent2>
      <a:accent3>
        <a:srgbClr val="AAFFFF"/>
      </a:accent3>
      <a:accent4>
        <a:srgbClr val="000000"/>
      </a:accent4>
      <a:accent5>
        <a:srgbClr val="FFFFB8"/>
      </a:accent5>
      <a:accent6>
        <a:srgbClr val="E7E7E7"/>
      </a:accent6>
      <a:hlink>
        <a:srgbClr val="008080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00FFFF"/>
        </a:lt1>
        <a:dk2>
          <a:srgbClr val="000000"/>
        </a:dk2>
        <a:lt2>
          <a:srgbClr val="000000"/>
        </a:lt2>
        <a:accent1>
          <a:srgbClr val="FFFF66"/>
        </a:accent1>
        <a:accent2>
          <a:srgbClr val="FFFFFF"/>
        </a:accent2>
        <a:accent3>
          <a:srgbClr val="AAFFFF"/>
        </a:accent3>
        <a:accent4>
          <a:srgbClr val="000000"/>
        </a:accent4>
        <a:accent5>
          <a:srgbClr val="FFFFB8"/>
        </a:accent5>
        <a:accent6>
          <a:srgbClr val="E7E7E7"/>
        </a:accent6>
        <a:hlink>
          <a:srgbClr val="00808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00FFFF"/>
        </a:lt1>
        <a:dk2>
          <a:srgbClr val="000000"/>
        </a:dk2>
        <a:lt2>
          <a:srgbClr val="FFFFFF"/>
        </a:lt2>
        <a:accent1>
          <a:srgbClr val="FFFF66"/>
        </a:accent1>
        <a:accent2>
          <a:srgbClr val="FFFFFF"/>
        </a:accent2>
        <a:accent3>
          <a:srgbClr val="AAFFFF"/>
        </a:accent3>
        <a:accent4>
          <a:srgbClr val="000000"/>
        </a:accent4>
        <a:accent5>
          <a:srgbClr val="FFFFB8"/>
        </a:accent5>
        <a:accent6>
          <a:srgbClr val="E7E7E7"/>
        </a:accent6>
        <a:hlink>
          <a:srgbClr val="00808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_Custom Design">
  <a:themeElements>
    <a:clrScheme name="3_Custom Design 14">
      <a:dk1>
        <a:srgbClr val="000000"/>
      </a:dk1>
      <a:lt1>
        <a:srgbClr val="FFFF66"/>
      </a:lt1>
      <a:dk2>
        <a:srgbClr val="000000"/>
      </a:dk2>
      <a:lt2>
        <a:srgbClr val="808080"/>
      </a:lt2>
      <a:accent1>
        <a:srgbClr val="FFFFFF"/>
      </a:accent1>
      <a:accent2>
        <a:srgbClr val="333399"/>
      </a:accent2>
      <a:accent3>
        <a:srgbClr val="FFFFB8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AEAEA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EAEAEA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0000"/>
        </a:dk1>
        <a:lt1>
          <a:srgbClr val="FFFFCC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E2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000000"/>
        </a:dk1>
        <a:lt1>
          <a:srgbClr val="FFFF99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CA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0000"/>
        </a:dk1>
        <a:lt1>
          <a:srgbClr val="FFFFCC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E2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000000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000000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E7E7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13">
        <a:dk1>
          <a:srgbClr val="000000"/>
        </a:dk1>
        <a:lt1>
          <a:srgbClr val="FFFF66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B8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14">
        <a:dk1>
          <a:srgbClr val="000000"/>
        </a:dk1>
        <a:lt1>
          <a:srgbClr val="FFFF66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B8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2375</TotalTime>
  <Words>2323</Words>
  <Application>Microsoft Office PowerPoint</Application>
  <PresentationFormat>On-screen Show (4:3)</PresentationFormat>
  <Paragraphs>445</Paragraphs>
  <Slides>33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10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52" baseType="lpstr">
      <vt:lpstr>Comic Sans MS</vt:lpstr>
      <vt:lpstr>Times New Roman</vt:lpstr>
      <vt:lpstr>Tahoma</vt:lpstr>
      <vt:lpstr>Calibri</vt:lpstr>
      <vt:lpstr>Symbol</vt:lpstr>
      <vt:lpstr>Wingdings</vt:lpstr>
      <vt:lpstr>Arial</vt:lpstr>
      <vt:lpstr>2_Capsules</vt:lpstr>
      <vt:lpstr>1_Textured</vt:lpstr>
      <vt:lpstr>8_Custom Design</vt:lpstr>
      <vt:lpstr>3_Capsules</vt:lpstr>
      <vt:lpstr>1_Default Design</vt:lpstr>
      <vt:lpstr>1_Custom Design</vt:lpstr>
      <vt:lpstr>9_Custom Design</vt:lpstr>
      <vt:lpstr>2_Default Design</vt:lpstr>
      <vt:lpstr>3_Custom Design</vt:lpstr>
      <vt:lpstr>4_Capsules</vt:lpstr>
      <vt:lpstr>Worksheet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Christine Crisp</dc:creator>
  <cp:lastModifiedBy>Christine Crisp</cp:lastModifiedBy>
  <cp:revision>120</cp:revision>
  <dcterms:created xsi:type="dcterms:W3CDTF">2007-10-03T13:46:11Z</dcterms:created>
  <dcterms:modified xsi:type="dcterms:W3CDTF">2017-05-03T15:00:54Z</dcterms:modified>
</cp:coreProperties>
</file>